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308" r:id="rId3"/>
    <p:sldId id="282" r:id="rId4"/>
    <p:sldId id="295" r:id="rId5"/>
    <p:sldId id="299" r:id="rId6"/>
    <p:sldId id="284" r:id="rId7"/>
    <p:sldId id="328" r:id="rId8"/>
    <p:sldId id="269" r:id="rId9"/>
    <p:sldId id="329" r:id="rId10"/>
    <p:sldId id="258" r:id="rId11"/>
  </p:sldIdLst>
  <p:sldSz cx="12192000" cy="6858000"/>
  <p:notesSz cx="6858000" cy="9144000"/>
  <p:embeddedFontLst>
    <p:embeddedFont>
      <p:font typeface="Agency FB" panose="020B0503020202020204" pitchFamily="34" charset="0"/>
      <p:regular r:id="rId13"/>
      <p:bold r:id="rId14"/>
    </p:embeddedFon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Mistral" panose="03090702030407020403" pitchFamily="66" charset="0"/>
      <p:regular r:id="rId19"/>
    </p:embeddedFont>
    <p:embeddedFont>
      <p:font typeface="Quattrocento Sans" panose="020B0604020202020204" charset="0"/>
      <p:regular r:id="rId20"/>
      <p:bold r:id="rId21"/>
      <p:italic r:id="rId22"/>
      <p:boldItalic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A8522"/>
    <a:srgbClr val="115E21"/>
    <a:srgbClr val="054A98"/>
    <a:srgbClr val="CF7D47"/>
    <a:srgbClr val="FF5050"/>
    <a:srgbClr val="FFFFFF"/>
    <a:srgbClr val="D9E1D9"/>
    <a:srgbClr val="ECF4E3"/>
    <a:srgbClr val="548C2E"/>
    <a:srgbClr val="70AD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137" autoAdjust="0"/>
    <p:restoredTop sz="92717" autoAdjust="0"/>
  </p:normalViewPr>
  <p:slideViewPr>
    <p:cSldViewPr snapToGrid="0">
      <p:cViewPr varScale="1">
        <p:scale>
          <a:sx n="62" d="100"/>
          <a:sy n="62" d="100"/>
        </p:scale>
        <p:origin x="600" y="5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Hoja1!$B$1</c:f>
              <c:strCache>
                <c:ptCount val="1"/>
                <c:pt idx="0">
                  <c:v>Ventas</c:v>
                </c:pt>
              </c:strCache>
            </c:strRef>
          </c:tx>
          <c:dPt>
            <c:idx val="0"/>
            <c:bubble3D val="0"/>
            <c:spPr>
              <a:solidFill>
                <a:schemeClr val="accent6">
                  <a:shade val="7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FFB3-467D-BB20-3152A7EB755B}"/>
              </c:ext>
            </c:extLst>
          </c:dPt>
          <c:dPt>
            <c:idx val="1"/>
            <c:bubble3D val="0"/>
            <c:spPr>
              <a:solidFill>
                <a:schemeClr val="accent6">
                  <a:tint val="77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FFB3-467D-BB20-3152A7EB755B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es-MX" sz="28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s-MX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Hoja1!$A$2:$A$3</c:f>
              <c:strCache>
                <c:ptCount val="2"/>
                <c:pt idx="0">
                  <c:v>1er trim.</c:v>
                </c:pt>
                <c:pt idx="1">
                  <c:v>2º trim.</c:v>
                </c:pt>
              </c:strCache>
            </c:strRef>
          </c:cat>
          <c:val>
            <c:numRef>
              <c:f>Hoja1!$B$2:$B$3</c:f>
              <c:numCache>
                <c:formatCode>0%</c:formatCode>
                <c:ptCount val="2"/>
                <c:pt idx="0">
                  <c:v>0.8</c:v>
                </c:pt>
                <c:pt idx="1">
                  <c:v>0.2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FFB3-467D-BB20-3152A7EB755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s-MX"/>
      </a:pPr>
      <a:endParaRPr lang="es-MX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9">
  <a:schemeClr val="accent6"/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400" b="1" dirty="0"/>
              <a:t>GRACIAS!!!</a:t>
            </a:r>
            <a:endParaRPr sz="2400" b="1" dirty="0"/>
          </a:p>
        </p:txBody>
      </p:sp>
      <p:sp>
        <p:nvSpPr>
          <p:cNvPr id="75" name="Google Shape;7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r>
              <a:rPr lang="es-MX" b="1" noProof="0" dirty="0"/>
              <a:t>Principales dolores de los productores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endParaRPr 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r>
              <a:rPr lang="es-MX" b="1" noProof="0" dirty="0"/>
              <a:t>Principales dolores de los productores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endParaRPr 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endParaRPr lang="en-US" sz="1100" b="0" i="0" u="none" strike="noStrike" cap="none" dirty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61" name="Google Shape;6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PivotControl</a:t>
            </a:r>
            <a:r>
              <a:rPr lang="es-MX" dirty="0"/>
              <a:t>: Control de pivotes.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PivotMonitor</a:t>
            </a:r>
            <a:r>
              <a:rPr lang="es-MX" dirty="0"/>
              <a:t>: Monitoreo de pivotes (versión Lite).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DripControl</a:t>
            </a:r>
            <a:r>
              <a:rPr lang="es-MX" b="1" dirty="0"/>
              <a:t> : </a:t>
            </a:r>
            <a:r>
              <a:rPr lang="es-MX" dirty="0"/>
              <a:t>Control de riego estacionario.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defRPr/>
            </a:pPr>
            <a:r>
              <a:rPr lang="es-MX" b="1" dirty="0" err="1"/>
              <a:t>PumpControl</a:t>
            </a:r>
            <a:r>
              <a:rPr lang="es-MX" dirty="0"/>
              <a:t>: Control de bombas.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145" name="Google Shape;14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s-MX" sz="1100" b="1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DTA-Agrícola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 está dirigido a la rama agrícola, dentro de la actividad primaria, en cualquier cadena productiva que utilice el riego, siendo útil para grandes, medianos y pequeños productores. </a:t>
            </a: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endParaRPr lang="es-MX" sz="1100" b="0" i="0" u="none" strike="noStrike" cap="none" dirty="0">
              <a:solidFill>
                <a:srgbClr val="000000"/>
              </a:solidFill>
              <a:latin typeface="Arial" panose="020B0604020202020204"/>
              <a:ea typeface="Times New Roman" panose="02020603050405020304" pitchFamily="18" charset="0"/>
              <a:cs typeface="Arial" panose="020B0604020202020204"/>
              <a:sym typeface="Arial" panose="020B0604020202020204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s-MX" sz="1100" b="1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Modularidad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:</a:t>
            </a: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Permite adaptarse a las necesidades de los clientes, así como el tránsito a la agricultura de precisión, sin la necesidad de realizar grandes inversiones por parte del agricultor, a partir de la adaptación de las tecnologías con que cuenta en la actualidad. </a:t>
            </a: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La adopción de una sola tecnología de monitoreo podría apoyar a productores pequeños, por su bajo costo de inversión. </a:t>
            </a: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La combinación de varias tecnologías es idónea para productores medianos o cooperativas agrícolas. </a:t>
            </a: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Mientras que el sistema integrado es conveniente para grandes empresas con cultivos a gran escala. </a:t>
            </a: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endParaRPr lang="es-MX" sz="1100" b="0" i="0" u="none" strike="noStrike" cap="none" dirty="0">
              <a:solidFill>
                <a:srgbClr val="000000"/>
              </a:solidFill>
              <a:latin typeface="Arial" panose="020B0604020202020204"/>
              <a:ea typeface="Times New Roman" panose="02020603050405020304" pitchFamily="18" charset="0"/>
              <a:cs typeface="Arial" panose="020B0604020202020204"/>
              <a:sym typeface="Arial" panose="020B0604020202020204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Esto implica que nuestra propuesta no esté limitada a un reducido segmento de clientes que cuente con un alto volumen productivo o fuerte capital de inversión. Las diferentes tecnologías que incluye permiten el trabajo en cultivos anuales, perennes, frutales e incluso, en hidroponía y jardinería. Con 36 usuarios activos, 5 en fase de adopción y más de 2’000 ha atendidas, dotamos a los agricultores de un sistema global de gestión del riego que permita la obtención de alimentos saludables, así como el incremento y realce de la salud de los </a:t>
            </a:r>
            <a:r>
              <a:rPr lang="es-MX" sz="1100" b="0" i="0" u="none" strike="noStrike" cap="none" dirty="0" err="1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agrosistemas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, la diversidad y la actividad biológica de los suelos.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Calibri" panose="020F0502020204030204" pitchFamily="34" charset="0"/>
                <a:cs typeface="Arial" panose="020B0604020202020204"/>
                <a:sym typeface="Arial" panose="020B0604020202020204"/>
              </a:rPr>
              <a:t>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9" name="Google Shape;19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PivotControl</a:t>
            </a:r>
            <a:r>
              <a:rPr lang="es-MX" dirty="0"/>
              <a:t>: Control de pivotes.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PivotMonitor</a:t>
            </a:r>
            <a:r>
              <a:rPr lang="es-MX" dirty="0"/>
              <a:t>: Monitoreo de pivotes (versión Lite).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DripControl</a:t>
            </a:r>
            <a:r>
              <a:rPr lang="es-MX" b="1" dirty="0"/>
              <a:t> : </a:t>
            </a:r>
            <a:r>
              <a:rPr lang="es-MX" dirty="0"/>
              <a:t>Control de riego estacionario.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defRPr/>
            </a:pPr>
            <a:r>
              <a:rPr lang="es-MX" b="1" dirty="0" err="1"/>
              <a:t>PumpControl</a:t>
            </a:r>
            <a:r>
              <a:rPr lang="es-MX" dirty="0"/>
              <a:t>: Control de bombas.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145" name="Google Shape;14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r>
              <a:rPr lang="es-MX" sz="1100" b="1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Indicadores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: </a:t>
            </a:r>
          </a:p>
          <a:p>
            <a:pPr marL="228600" marR="0" lvl="0" indent="-2286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AutoNum type="arabicParenR"/>
              <a:defRPr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Consumo  de agua (sensores de flujo y presión); </a:t>
            </a:r>
          </a:p>
          <a:p>
            <a:pPr marL="228600" marR="0" lvl="0" indent="-2286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AutoNum type="arabicParenR"/>
              <a:defRPr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Consumo eléctrico; </a:t>
            </a:r>
          </a:p>
          <a:p>
            <a:pPr marL="228600" marR="0" lvl="0" indent="-2286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AutoNum type="arabicParenR"/>
              <a:defRPr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Roturas de bombas, motores, contactores eléctricos, válvulas, torceduras de equipos de movimiento continuo; </a:t>
            </a:r>
          </a:p>
          <a:p>
            <a:pPr marL="228600" marR="0" lvl="0" indent="-2286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AutoNum type="arabicParenR"/>
              <a:defRPr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% ahorro de agua; </a:t>
            </a:r>
          </a:p>
          <a:p>
            <a:pPr marL="228600" marR="0" lvl="0" indent="-2286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AutoNum type="arabicParenR"/>
              <a:defRPr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% ahorro de fertilizantes. 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endParaRPr lang="es-MX" sz="1100" b="0" i="0" u="none" strike="noStrike" cap="none" dirty="0">
              <a:solidFill>
                <a:srgbClr val="000000"/>
              </a:solidFill>
              <a:latin typeface="Arial" panose="020B0604020202020204"/>
              <a:ea typeface="Times New Roman" panose="02020603050405020304" pitchFamily="18" charset="0"/>
              <a:cs typeface="Arial" panose="020B0604020202020204"/>
              <a:sym typeface="Arial" panose="020B0604020202020204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Aún no hablamos de incremento de productividad con tan pocos ciclos productivos, debido a que ésta puede estar asociada a otros factores ajenos a nuestro sistema. Por tanto, preferimos referirnos a </a:t>
            </a:r>
            <a:r>
              <a:rPr lang="es-MX" sz="1100" b="1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mejora de la rentabilidad 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por la disminución de costos.</a:t>
            </a:r>
            <a:endParaRPr lang="es-MX" sz="1100" b="0" i="0" u="none" strike="noStrike" cap="none" dirty="0">
              <a:solidFill>
                <a:srgbClr val="000000"/>
              </a:solidFill>
              <a:latin typeface="Arial" panose="020B0604020202020204"/>
              <a:ea typeface="Calibri" panose="020F0502020204030204" pitchFamily="34" charset="0"/>
              <a:cs typeface="Arial" panose="020B0604020202020204"/>
              <a:sym typeface="Arial" panose="020B0604020202020204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</a:pPr>
            <a:endParaRPr lang="es-MX" sz="1100" b="0" i="0" u="none" strike="noStrike" cap="none" dirty="0">
              <a:solidFill>
                <a:srgbClr val="000000"/>
              </a:solidFill>
              <a:latin typeface="Arial" panose="020B0604020202020204"/>
              <a:ea typeface="Times New Roman" panose="02020603050405020304" pitchFamily="18" charset="0"/>
              <a:cs typeface="Arial" panose="020B0604020202020204"/>
              <a:sym typeface="Arial" panose="020B0604020202020204"/>
            </a:endParaRP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Nuestra tecnología ha representado entre un 30% y un 35% de ahorro en el consumo de agua por concepto de detección de roturas, atascos, salideros e interacción con las condiciones climáticas. </a:t>
            </a: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Permite producciones más limpias, al garantizar mayor uniformidad del riego y disminuir el empleo de agroquímicos hasta en 30%. </a:t>
            </a: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Solo en roturas de motores, bombas y equipos de riego ha representado un ahorro de casi un 90%. Todo lo cual es observable al finalizar el primer ciclo productivo. </a:t>
            </a: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Adicionalmente, representa mayor tranquilidad y confianza en el proceso de irrigación, así como una disminución en el consumo de electricidad y gastos adicionales de combustible, al reducir la incidencia del productor y por el concepto de monitoreo presencial. </a:t>
            </a: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Todo esto contribuye a lograr producciones sostenibles y eficientes a lograr un mejor manejo de los recursos, ayuda a reducir los conflictos actuales por causa del uso del agua y contribuye a revertir el problema de la sequía en las regiones más afectadas del país. </a:t>
            </a: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De igual manera, se contribuye a reducir el impacto del mal manejo de los recursos naturales sobre la clase más pobre, debido a que el 74% de los pobres a nivel mundial son directamente afectados por la degradación de la tierra. </a:t>
            </a: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Se contribuye al cuidado del manto acuífero y a frenar la desertificación, así como la reducción de la degradación de los suelos (52% de la tierra utilizada para la agricultura se ve moderada o severamente afectada por la degradación del suelo). </a:t>
            </a:r>
            <a:endParaRPr lang="es-MX" sz="1100" b="0" i="0" u="none" strike="noStrike" cap="none" dirty="0">
              <a:solidFill>
                <a:srgbClr val="000000"/>
              </a:solidFill>
              <a:latin typeface="Arial" panose="020B0604020202020204"/>
              <a:ea typeface="Calibri" panose="020F0502020204030204" pitchFamily="34" charset="0"/>
              <a:cs typeface="Arial" panose="020B0604020202020204"/>
              <a:sym typeface="Arial" panose="020B0604020202020204"/>
            </a:endParaRPr>
          </a:p>
        </p:txBody>
      </p:sp>
      <p:sp>
        <p:nvSpPr>
          <p:cNvPr id="299" name="Google Shape;299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r>
              <a:rPr lang="es-MX" sz="1100" b="1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Indicadores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: </a:t>
            </a:r>
          </a:p>
          <a:p>
            <a:pPr marL="228600" marR="0" lvl="0" indent="-2286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AutoNum type="arabicParenR"/>
              <a:defRPr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Consumo  de agua (sensores de flujo y presión); </a:t>
            </a:r>
          </a:p>
          <a:p>
            <a:pPr marL="228600" marR="0" lvl="0" indent="-2286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AutoNum type="arabicParenR"/>
              <a:defRPr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Consumo eléctrico; </a:t>
            </a:r>
          </a:p>
          <a:p>
            <a:pPr marL="228600" marR="0" lvl="0" indent="-2286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AutoNum type="arabicParenR"/>
              <a:defRPr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Roturas de bombas, motores, contactores eléctricos, válvulas, torceduras de equipos de movimiento continuo; </a:t>
            </a:r>
          </a:p>
          <a:p>
            <a:pPr marL="228600" marR="0" lvl="0" indent="-2286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AutoNum type="arabicParenR"/>
              <a:defRPr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% ahorro de agua; </a:t>
            </a:r>
          </a:p>
          <a:p>
            <a:pPr marL="228600" marR="0" lvl="0" indent="-2286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AutoNum type="arabicParenR"/>
              <a:defRPr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% ahorro de fertilizantes. 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endParaRPr lang="es-MX" sz="1100" b="0" i="0" u="none" strike="noStrike" cap="none" dirty="0">
              <a:solidFill>
                <a:srgbClr val="000000"/>
              </a:solidFill>
              <a:latin typeface="Arial" panose="020B0604020202020204"/>
              <a:ea typeface="Times New Roman" panose="02020603050405020304" pitchFamily="18" charset="0"/>
              <a:cs typeface="Arial" panose="020B0604020202020204"/>
              <a:sym typeface="Arial" panose="020B0604020202020204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Aún no hablamos de incremento de productividad con tan pocos ciclos productivos, debido a que ésta puede estar asociada a otros factores ajenos a nuestro sistema. Por tanto, preferimos referirnos a </a:t>
            </a:r>
            <a:r>
              <a:rPr lang="es-MX" sz="1100" b="1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mejora de la rentabilidad 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por la disminución de costos.</a:t>
            </a:r>
            <a:endParaRPr lang="es-MX" sz="1100" b="0" i="0" u="none" strike="noStrike" cap="none" dirty="0">
              <a:solidFill>
                <a:srgbClr val="000000"/>
              </a:solidFill>
              <a:latin typeface="Arial" panose="020B0604020202020204"/>
              <a:ea typeface="Calibri" panose="020F0502020204030204" pitchFamily="34" charset="0"/>
              <a:cs typeface="Arial" panose="020B0604020202020204"/>
              <a:sym typeface="Arial" panose="020B0604020202020204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</a:pPr>
            <a:endParaRPr lang="es-MX" sz="1100" b="0" i="0" u="none" strike="noStrike" cap="none" dirty="0">
              <a:solidFill>
                <a:srgbClr val="000000"/>
              </a:solidFill>
              <a:latin typeface="Arial" panose="020B0604020202020204"/>
              <a:ea typeface="Times New Roman" panose="02020603050405020304" pitchFamily="18" charset="0"/>
              <a:cs typeface="Arial" panose="020B0604020202020204"/>
              <a:sym typeface="Arial" panose="020B0604020202020204"/>
            </a:endParaRP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Nuestra tecnología ha representado entre un 30% y un 35% de ahorro en el consumo de agua por concepto de detección de roturas, atascos, salideros e interacción con las condiciones climáticas. </a:t>
            </a: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Permite producciones más limpias, al garantizar mayor uniformidad del riego y disminuir el empleo de agroquímicos hasta en 30%. </a:t>
            </a: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Solo en roturas de motores, bombas y equipos de riego ha representado un ahorro de casi un 90%. Todo lo cual es observable al finalizar el primer ciclo productivo. </a:t>
            </a: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Adicionalmente, representa mayor tranquilidad y confianza en el proceso de irrigación, así como una disminución en el consumo de electricidad y gastos adicionales de combustible, al reducir la incidencia del productor y por el concepto de monitoreo presencial. </a:t>
            </a: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Todo esto contribuye a lograr producciones sostenibles y eficientes a lograr un mejor manejo de los recursos, ayuda a reducir los conflictos actuales por causa del uso del agua y contribuye a revertir el problema de la sequía en las regiones más afectadas del país. </a:t>
            </a: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De igual manera, se contribuye a reducir el impacto del mal manejo de los recursos naturales sobre la clase más pobre, debido a que el 74% de los pobres a nivel mundial son directamente afectados por la degradación de la tierra. </a:t>
            </a: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Se contribuye al cuidado del manto acuífero y a frenar la desertificación, así como la reducción de la degradación de los suelos (52% de la tierra utilizada para la agricultura se ve moderada o severamente afectada por la degradación del suelo). </a:t>
            </a:r>
            <a:endParaRPr lang="es-MX" sz="1100" b="0" i="0" u="none" strike="noStrike" cap="none" dirty="0">
              <a:solidFill>
                <a:srgbClr val="000000"/>
              </a:solidFill>
              <a:latin typeface="Arial" panose="020B0604020202020204"/>
              <a:ea typeface="Calibri" panose="020F0502020204030204" pitchFamily="34" charset="0"/>
              <a:cs typeface="Arial" panose="020B0604020202020204"/>
              <a:sym typeface="Arial" panose="020B0604020202020204"/>
            </a:endParaRPr>
          </a:p>
        </p:txBody>
      </p:sp>
      <p:sp>
        <p:nvSpPr>
          <p:cNvPr id="299" name="Google Shape;299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Diseño personalizado">
  <p:cSld name="1_Diseño personalizado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21"/>
          <p:cNvPicPr preferRelativeResize="0"/>
          <p:nvPr userDrawn="1"/>
        </p:nvPicPr>
        <p:blipFill rotWithShape="1">
          <a:blip r:embed="rId3" cstate="hqprint"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>
          <a:xfrm>
            <a:off x="-6985" y="4742815"/>
            <a:ext cx="12220575" cy="18161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21"/>
          <p:cNvSpPr/>
          <p:nvPr/>
        </p:nvSpPr>
        <p:spPr>
          <a:xfrm>
            <a:off x="-14605" y="6575425"/>
            <a:ext cx="12220575" cy="358140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8" name="Google Shape;8;p21"/>
          <p:cNvSpPr/>
          <p:nvPr userDrawn="1"/>
        </p:nvSpPr>
        <p:spPr>
          <a:xfrm>
            <a:off x="-6985" y="-77470"/>
            <a:ext cx="12206100" cy="4866000"/>
          </a:xfrm>
          <a:prstGeom prst="rect">
            <a:avLst/>
          </a:prstGeom>
          <a:gradFill>
            <a:gsLst>
              <a:gs pos="0">
                <a:srgbClr val="F6F9FC"/>
              </a:gs>
              <a:gs pos="74000">
                <a:schemeClr val="accent6">
                  <a:lumMod val="20000"/>
                  <a:lumOff val="80000"/>
                </a:schemeClr>
              </a:gs>
              <a:gs pos="100000">
                <a:srgbClr val="D6E3CD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5" name="Grupo 14"/>
          <p:cNvGrpSpPr/>
          <p:nvPr userDrawn="1"/>
        </p:nvGrpSpPr>
        <p:grpSpPr>
          <a:xfrm>
            <a:off x="1257569" y="6575424"/>
            <a:ext cx="10677709" cy="254636"/>
            <a:chOff x="1280759" y="6575424"/>
            <a:chExt cx="10677709" cy="254636"/>
          </a:xfrm>
        </p:grpSpPr>
        <p:pic>
          <p:nvPicPr>
            <p:cNvPr id="16" name="Google Shape;10;p21"/>
            <p:cNvPicPr preferRelativeResize="0"/>
            <p:nvPr/>
          </p:nvPicPr>
          <p:blipFill rotWithShape="1">
            <a:blip r:embed="rId4" cstate="screen"/>
            <a:srcRect/>
            <a:stretch>
              <a:fillRect/>
            </a:stretch>
          </p:blipFill>
          <p:spPr>
            <a:xfrm>
              <a:off x="1280759" y="6628086"/>
              <a:ext cx="194534" cy="18151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" name="Google Shape;11;p21"/>
            <p:cNvSpPr txBox="1"/>
            <p:nvPr/>
          </p:nvSpPr>
          <p:spPr>
            <a:xfrm>
              <a:off x="1478923" y="6575424"/>
              <a:ext cx="10479545" cy="2152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0" u="none" strike="noStrike" cap="none" dirty="0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rPr>
                <a:t>https://dtaamerica.com/dta-agricola   |            contact@dtaamerica.com    |            625 152 3176    |             5a # 501, Cuauhtémoc, Chihuahua, México 31500</a:t>
              </a:r>
              <a:endParaRPr dirty="0"/>
            </a:p>
          </p:txBody>
        </p:sp>
        <p:pic>
          <p:nvPicPr>
            <p:cNvPr id="18" name="Google Shape;12;p21"/>
            <p:cNvPicPr preferRelativeResize="0"/>
            <p:nvPr/>
          </p:nvPicPr>
          <p:blipFill rotWithShape="1">
            <a:blip r:embed="rId5" cstate="screen"/>
            <a:srcRect/>
            <a:stretch>
              <a:fillRect/>
            </a:stretch>
          </p:blipFill>
          <p:spPr>
            <a:xfrm>
              <a:off x="4145895" y="6595513"/>
              <a:ext cx="194534" cy="231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" name="Google Shape;13;p21"/>
            <p:cNvPicPr preferRelativeResize="0"/>
            <p:nvPr/>
          </p:nvPicPr>
          <p:blipFill rotWithShape="1">
            <a:blip r:embed="rId6" cstate="screen"/>
            <a:srcRect/>
            <a:stretch>
              <a:fillRect/>
            </a:stretch>
          </p:blipFill>
          <p:spPr>
            <a:xfrm>
              <a:off x="6422404" y="6635626"/>
              <a:ext cx="156591" cy="1944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" name="Google Shape;14;p21"/>
            <p:cNvPicPr preferRelativeResize="0"/>
            <p:nvPr/>
          </p:nvPicPr>
          <p:blipFill rotWithShape="1">
            <a:blip r:embed="rId7" cstate="screen"/>
            <a:srcRect/>
            <a:stretch>
              <a:fillRect/>
            </a:stretch>
          </p:blipFill>
          <p:spPr>
            <a:xfrm>
              <a:off x="7912301" y="6642074"/>
              <a:ext cx="156591" cy="16358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" name="Rectángulo 1"/>
          <p:cNvSpPr/>
          <p:nvPr userDrawn="1"/>
        </p:nvSpPr>
        <p:spPr>
          <a:xfrm>
            <a:off x="0" y="-77470"/>
            <a:ext cx="12205970" cy="6633953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2" name="Imagen 11" descr="Imagen de la pantalla de un video juego&#10;&#10;Descripción generada automáticamente con confianza baja"/>
          <p:cNvPicPr>
            <a:picLocks noChangeAspect="1"/>
          </p:cNvPicPr>
          <p:nvPr userDrawn="1"/>
        </p:nvPicPr>
        <p:blipFill rotWithShape="1">
          <a:blip r:embed="rId8" cstate="screen"/>
          <a:srcRect/>
          <a:stretch>
            <a:fillRect/>
          </a:stretch>
        </p:blipFill>
        <p:spPr>
          <a:xfrm>
            <a:off x="0" y="-86627"/>
            <a:ext cx="12216046" cy="6645082"/>
          </a:xfrm>
          <a:prstGeom prst="rect">
            <a:avLst/>
          </a:prstGeom>
        </p:spPr>
      </p:pic>
      <p:sp>
        <p:nvSpPr>
          <p:cNvPr id="13" name="Rectángulo 12"/>
          <p:cNvSpPr/>
          <p:nvPr userDrawn="1"/>
        </p:nvSpPr>
        <p:spPr>
          <a:xfrm>
            <a:off x="0" y="-97971"/>
            <a:ext cx="12224657" cy="6651171"/>
          </a:xfrm>
          <a:prstGeom prst="rect">
            <a:avLst/>
          </a:prstGeom>
          <a:solidFill>
            <a:srgbClr val="FFFFFF">
              <a:alpha val="85098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hdphoto" Target="../media/hdphoto14.wdp"/><Relationship Id="rId13" Type="http://schemas.openxmlformats.org/officeDocument/2006/relationships/image" Target="../media/image70.png"/><Relationship Id="rId3" Type="http://schemas.openxmlformats.org/officeDocument/2006/relationships/image" Target="../media/image6.png"/><Relationship Id="rId7" Type="http://schemas.openxmlformats.org/officeDocument/2006/relationships/image" Target="../media/image67.png"/><Relationship Id="rId12" Type="http://schemas.microsoft.com/office/2007/relationships/hdphoto" Target="../media/hdphoto16.wdp"/><Relationship Id="rId2" Type="http://schemas.openxmlformats.org/officeDocument/2006/relationships/notesSlide" Target="../notesSlides/notesSlide10.xml"/><Relationship Id="rId16" Type="http://schemas.microsoft.com/office/2007/relationships/hdphoto" Target="../media/hdphoto18.wdp"/><Relationship Id="rId1" Type="http://schemas.openxmlformats.org/officeDocument/2006/relationships/slideLayout" Target="../slideLayouts/slideLayout1.xml"/><Relationship Id="rId6" Type="http://schemas.microsoft.com/office/2007/relationships/hdphoto" Target="../media/hdphoto13.wdp"/><Relationship Id="rId11" Type="http://schemas.openxmlformats.org/officeDocument/2006/relationships/image" Target="../media/image69.png"/><Relationship Id="rId5" Type="http://schemas.openxmlformats.org/officeDocument/2006/relationships/image" Target="../media/image66.png"/><Relationship Id="rId15" Type="http://schemas.openxmlformats.org/officeDocument/2006/relationships/image" Target="../media/image71.png"/><Relationship Id="rId10" Type="http://schemas.microsoft.com/office/2007/relationships/hdphoto" Target="../media/hdphoto15.wdp"/><Relationship Id="rId4" Type="http://schemas.openxmlformats.org/officeDocument/2006/relationships/image" Target="../media/image65.png"/><Relationship Id="rId9" Type="http://schemas.openxmlformats.org/officeDocument/2006/relationships/image" Target="../media/image68.png"/><Relationship Id="rId14" Type="http://schemas.microsoft.com/office/2007/relationships/hdphoto" Target="../media/hdphoto17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7" Type="http://schemas.microsoft.com/office/2007/relationships/hdphoto" Target="../media/hdphoto2.wd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microsoft.com/office/2007/relationships/hdphoto" Target="../media/hdphoto3.wdp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microsoft.com/office/2007/relationships/hdphoto" Target="../media/hdphoto3.wdp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18" Type="http://schemas.openxmlformats.org/officeDocument/2006/relationships/image" Target="../media/image28.png"/><Relationship Id="rId3" Type="http://schemas.openxmlformats.org/officeDocument/2006/relationships/image" Target="../media/image14.jpeg"/><Relationship Id="rId21" Type="http://schemas.openxmlformats.org/officeDocument/2006/relationships/image" Target="../media/image30.svg"/><Relationship Id="rId7" Type="http://schemas.openxmlformats.org/officeDocument/2006/relationships/image" Target="../media/image18.png"/><Relationship Id="rId12" Type="http://schemas.openxmlformats.org/officeDocument/2006/relationships/image" Target="../media/image23.jpeg"/><Relationship Id="rId17" Type="http://schemas.microsoft.com/office/2007/relationships/hdphoto" Target="../media/hdphoto4.wdp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27.png"/><Relationship Id="rId20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11" Type="http://schemas.openxmlformats.org/officeDocument/2006/relationships/image" Target="../media/image22.svg"/><Relationship Id="rId5" Type="http://schemas.openxmlformats.org/officeDocument/2006/relationships/image" Target="../media/image16.svg"/><Relationship Id="rId15" Type="http://schemas.openxmlformats.org/officeDocument/2006/relationships/image" Target="../media/image26.jpeg"/><Relationship Id="rId23" Type="http://schemas.openxmlformats.org/officeDocument/2006/relationships/image" Target="../media/image32.png"/><Relationship Id="rId10" Type="http://schemas.openxmlformats.org/officeDocument/2006/relationships/image" Target="../media/image21.png"/><Relationship Id="rId19" Type="http://schemas.microsoft.com/office/2007/relationships/hdphoto" Target="../media/hdphoto5.wdp"/><Relationship Id="rId4" Type="http://schemas.openxmlformats.org/officeDocument/2006/relationships/image" Target="../media/image15.png"/><Relationship Id="rId9" Type="http://schemas.openxmlformats.org/officeDocument/2006/relationships/image" Target="../media/image20.svg"/><Relationship Id="rId14" Type="http://schemas.openxmlformats.org/officeDocument/2006/relationships/image" Target="../media/image25.svg"/><Relationship Id="rId22" Type="http://schemas.openxmlformats.org/officeDocument/2006/relationships/image" Target="../media/image3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3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jpe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chart" Target="../charts/chart1.xml"/><Relationship Id="rId9" Type="http://schemas.openxmlformats.org/officeDocument/2006/relationships/image" Target="../media/image3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microsoft.com/office/2007/relationships/hdphoto" Target="../media/hdphoto6.wdp"/><Relationship Id="rId4" Type="http://schemas.openxmlformats.org/officeDocument/2006/relationships/image" Target="../media/image4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jpeg"/><Relationship Id="rId13" Type="http://schemas.openxmlformats.org/officeDocument/2006/relationships/image" Target="../media/image53.png"/><Relationship Id="rId18" Type="http://schemas.microsoft.com/office/2007/relationships/hdphoto" Target="../media/hdphoto10.wdp"/><Relationship Id="rId3" Type="http://schemas.openxmlformats.org/officeDocument/2006/relationships/image" Target="../media/image44.png"/><Relationship Id="rId21" Type="http://schemas.openxmlformats.org/officeDocument/2006/relationships/image" Target="../media/image57.png"/><Relationship Id="rId7" Type="http://schemas.openxmlformats.org/officeDocument/2006/relationships/image" Target="../media/image47.jpeg"/><Relationship Id="rId12" Type="http://schemas.openxmlformats.org/officeDocument/2006/relationships/image" Target="../media/image52.jpeg"/><Relationship Id="rId17" Type="http://schemas.openxmlformats.org/officeDocument/2006/relationships/image" Target="../media/image55.png"/><Relationship Id="rId25" Type="http://schemas.microsoft.com/office/2007/relationships/hdphoto" Target="../media/hdphoto2.wdp"/><Relationship Id="rId2" Type="http://schemas.openxmlformats.org/officeDocument/2006/relationships/notesSlide" Target="../notesSlides/notesSlide8.xml"/><Relationship Id="rId16" Type="http://schemas.microsoft.com/office/2007/relationships/hdphoto" Target="../media/hdphoto9.wdp"/><Relationship Id="rId20" Type="http://schemas.microsoft.com/office/2007/relationships/hdphoto" Target="../media/hdphoto11.wdp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jpeg"/><Relationship Id="rId11" Type="http://schemas.openxmlformats.org/officeDocument/2006/relationships/image" Target="../media/image51.jpeg"/><Relationship Id="rId24" Type="http://schemas.openxmlformats.org/officeDocument/2006/relationships/image" Target="../media/image12.png"/><Relationship Id="rId5" Type="http://schemas.openxmlformats.org/officeDocument/2006/relationships/image" Target="../media/image45.jpeg"/><Relationship Id="rId15" Type="http://schemas.openxmlformats.org/officeDocument/2006/relationships/image" Target="../media/image54.png"/><Relationship Id="rId23" Type="http://schemas.openxmlformats.org/officeDocument/2006/relationships/image" Target="../media/image58.png"/><Relationship Id="rId10" Type="http://schemas.openxmlformats.org/officeDocument/2006/relationships/image" Target="../media/image50.jpeg"/><Relationship Id="rId19" Type="http://schemas.openxmlformats.org/officeDocument/2006/relationships/image" Target="../media/image56.png"/><Relationship Id="rId4" Type="http://schemas.microsoft.com/office/2007/relationships/hdphoto" Target="../media/hdphoto7.wdp"/><Relationship Id="rId9" Type="http://schemas.openxmlformats.org/officeDocument/2006/relationships/image" Target="../media/image49.jpeg"/><Relationship Id="rId14" Type="http://schemas.microsoft.com/office/2007/relationships/hdphoto" Target="../media/hdphoto8.wdp"/><Relationship Id="rId22" Type="http://schemas.microsoft.com/office/2007/relationships/hdphoto" Target="../media/hdphoto12.wdp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9.png"/><Relationship Id="rId7" Type="http://schemas.openxmlformats.org/officeDocument/2006/relationships/image" Target="../media/image6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Una captura de pantalla de un videojuego&#10;&#10;Descripción generada automáticamente con confianza media"/>
          <p:cNvPicPr>
            <a:picLocks noChangeAspect="1"/>
          </p:cNvPicPr>
          <p:nvPr/>
        </p:nvPicPr>
        <p:blipFill rotWithShape="1">
          <a:blip r:embed="rId3" cstate="screen"/>
          <a:srcRect/>
          <a:stretch>
            <a:fillRect/>
          </a:stretch>
        </p:blipFill>
        <p:spPr>
          <a:xfrm>
            <a:off x="0" y="-86627"/>
            <a:ext cx="12192000" cy="6653507"/>
          </a:xfrm>
          <a:prstGeom prst="rect">
            <a:avLst/>
          </a:prstGeom>
        </p:spPr>
      </p:pic>
      <p:pic>
        <p:nvPicPr>
          <p:cNvPr id="57" name="Google Shape;57;p1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81000" contrast="40000"/>
                    </a14:imgEffect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1376045" y="420370"/>
            <a:ext cx="9926320" cy="234061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58" name="Google Shape;58;p1"/>
          <p:cNvSpPr txBox="1"/>
          <p:nvPr/>
        </p:nvSpPr>
        <p:spPr>
          <a:xfrm>
            <a:off x="1302384" y="2496185"/>
            <a:ext cx="9772016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3600" b="0" i="1" u="none" strike="noStrike" cap="none" spc="1000" dirty="0">
                <a:solidFill>
                  <a:schemeClr val="accent6">
                    <a:lumMod val="75000"/>
                  </a:schemeClr>
                </a:solidFill>
                <a:latin typeface="+mn-lt"/>
                <a:ea typeface="Quattrocento Sans" panose="020B0502050000020003"/>
                <a:cs typeface="Quattrocento Sans" panose="020B0502050000020003"/>
                <a:sym typeface="Quattrocento Sans" panose="020B0502050000020003"/>
              </a:rPr>
              <a:t>Tecnologías para un mañana</a:t>
            </a:r>
            <a:endParaRPr lang="es-MX" spc="1000" dirty="0">
              <a:solidFill>
                <a:schemeClr val="accent6">
                  <a:lumMod val="75000"/>
                </a:schemeClr>
              </a:solidFill>
              <a:latin typeface="+mn-l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Imagen de la pantalla de un video juego&#10;&#10;Descripción generada automáticamente con confianza baja"/>
          <p:cNvPicPr>
            <a:picLocks noChangeAspect="1"/>
          </p:cNvPicPr>
          <p:nvPr/>
        </p:nvPicPr>
        <p:blipFill rotWithShape="1">
          <a:blip r:embed="rId3" cstate="screen"/>
          <a:srcRect/>
          <a:stretch>
            <a:fillRect/>
          </a:stretch>
        </p:blipFill>
        <p:spPr>
          <a:xfrm>
            <a:off x="0" y="-86627"/>
            <a:ext cx="12216046" cy="6645082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 cstate="screen">
            <a:biLevel thresh="50000"/>
          </a:blip>
          <a:stretch>
            <a:fillRect/>
          </a:stretch>
        </p:blipFill>
        <p:spPr>
          <a:xfrm>
            <a:off x="5184603" y="5875284"/>
            <a:ext cx="2396797" cy="683172"/>
          </a:xfrm>
          <a:prstGeom prst="rect">
            <a:avLst/>
          </a:prstGeom>
          <a:effectLst>
            <a:glow rad="25400">
              <a:schemeClr val="bg1">
                <a:alpha val="60000"/>
              </a:schemeClr>
            </a:glow>
            <a:outerShdw blurRad="50800" dist="50800" dir="5400000" algn="ctr" rotWithShape="0">
              <a:schemeClr val="bg1">
                <a:alpha val="43000"/>
              </a:schemeClr>
            </a:outerShdw>
          </a:effectLst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5" cstate="screen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68994" y="3324143"/>
            <a:ext cx="577163" cy="567038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7" cstate="screen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45802" y="2080258"/>
            <a:ext cx="623547" cy="459144"/>
          </a:xfrm>
          <a:prstGeom prst="rect">
            <a:avLst/>
          </a:prstGeom>
        </p:spPr>
      </p:pic>
      <p:pic>
        <p:nvPicPr>
          <p:cNvPr id="20" name="Imagen 19"/>
          <p:cNvPicPr>
            <a:picLocks noChangeAspect="1"/>
          </p:cNvPicPr>
          <p:nvPr/>
        </p:nvPicPr>
        <p:blipFill>
          <a:blip r:embed="rId9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contrast="-40000"/>
                    </a14:imgEffect>
                    <a14:imgEffect>
                      <a14:sharpenSoften amount="-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76877" y="2651074"/>
            <a:ext cx="561396" cy="561396"/>
          </a:xfrm>
          <a:prstGeom prst="rect">
            <a:avLst/>
          </a:prstGeom>
        </p:spPr>
      </p:pic>
      <p:sp>
        <p:nvSpPr>
          <p:cNvPr id="21" name="CuadroTexto 20"/>
          <p:cNvSpPr txBox="1"/>
          <p:nvPr/>
        </p:nvSpPr>
        <p:spPr>
          <a:xfrm>
            <a:off x="1920414" y="1331204"/>
            <a:ext cx="62600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800" b="1" dirty="0">
                <a:solidFill>
                  <a:srgbClr val="115E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https://dtaamerica.com/dta-agricola</a:t>
            </a:r>
          </a:p>
        </p:txBody>
      </p:sp>
      <p:pic>
        <p:nvPicPr>
          <p:cNvPr id="23" name="Imagen 22"/>
          <p:cNvPicPr>
            <a:picLocks noChangeAspect="1"/>
          </p:cNvPicPr>
          <p:nvPr/>
        </p:nvPicPr>
        <p:blipFill>
          <a:blip r:embed="rId11" cstate="screen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contrast="-400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30035" y="1318789"/>
            <a:ext cx="655080" cy="649797"/>
          </a:xfrm>
          <a:prstGeom prst="rect">
            <a:avLst/>
          </a:prstGeom>
        </p:spPr>
      </p:pic>
      <p:sp>
        <p:nvSpPr>
          <p:cNvPr id="26" name="CuadroTexto 25"/>
          <p:cNvSpPr txBox="1"/>
          <p:nvPr/>
        </p:nvSpPr>
        <p:spPr>
          <a:xfrm>
            <a:off x="1920414" y="2011057"/>
            <a:ext cx="46522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800" b="1" dirty="0">
                <a:solidFill>
                  <a:srgbClr val="115E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contact@dtaamerica.com</a:t>
            </a:r>
          </a:p>
        </p:txBody>
      </p:sp>
      <p:sp>
        <p:nvSpPr>
          <p:cNvPr id="27" name="CuadroTexto 26"/>
          <p:cNvSpPr txBox="1"/>
          <p:nvPr/>
        </p:nvSpPr>
        <p:spPr>
          <a:xfrm>
            <a:off x="1920414" y="2690910"/>
            <a:ext cx="67569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800" b="1" dirty="0">
                <a:solidFill>
                  <a:srgbClr val="115E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https://www.facebook.com/dtaagricola</a:t>
            </a:r>
          </a:p>
        </p:txBody>
      </p:sp>
      <p:sp>
        <p:nvSpPr>
          <p:cNvPr id="28" name="CuadroTexto 27"/>
          <p:cNvSpPr txBox="1"/>
          <p:nvPr/>
        </p:nvSpPr>
        <p:spPr>
          <a:xfrm>
            <a:off x="1920414" y="3370762"/>
            <a:ext cx="28873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800" b="1" dirty="0">
                <a:solidFill>
                  <a:srgbClr val="115E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52 625 152 3176</a:t>
            </a:r>
          </a:p>
        </p:txBody>
      </p:sp>
      <p:pic>
        <p:nvPicPr>
          <p:cNvPr id="31" name="Imagen 30"/>
          <p:cNvPicPr>
            <a:picLocks noChangeAspect="1"/>
          </p:cNvPicPr>
          <p:nvPr/>
        </p:nvPicPr>
        <p:blipFill>
          <a:blip r:embed="rId13" cstate="screen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-27000"/>
                    </a14:imgEffect>
                    <a14:imgEffect>
                      <a14:saturation sat="33000"/>
                    </a14:imgEffect>
                    <a14:imgEffect>
                      <a14:sharpenSoften amount="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45591" y="78773"/>
            <a:ext cx="3700818" cy="1087031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rightnessContrast bright="-10000" contrast="6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58766" y="1172874"/>
            <a:ext cx="3036071" cy="3036071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n 14"/>
          <p:cNvPicPr>
            <a:picLocks noChangeAspect="1"/>
          </p:cNvPicPr>
          <p:nvPr/>
        </p:nvPicPr>
        <p:blipFill>
          <a:blip r:embed="rId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137230" y="469023"/>
            <a:ext cx="4090275" cy="201650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6" name="CuadroTexto 15"/>
          <p:cNvSpPr txBox="1"/>
          <p:nvPr/>
        </p:nvSpPr>
        <p:spPr>
          <a:xfrm>
            <a:off x="4289407" y="2485529"/>
            <a:ext cx="7758669" cy="4093388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None/>
              <a:defRPr sz="2000" b="1">
                <a:solidFill>
                  <a:schemeClr val="accent6">
                    <a:lumMod val="75000"/>
                  </a:schemeClr>
                </a:solidFill>
                <a:latin typeface="Arial Black" panose="020B0A04020102020204"/>
                <a:ea typeface="Arial Black" panose="020B0A04020102020204"/>
                <a:cs typeface="Arial Black" panose="020B0A04020102020204"/>
              </a:defRPr>
            </a:lvl1pPr>
          </a:lstStyle>
          <a:p>
            <a:pPr algn="l">
              <a:spcAft>
                <a:spcPts val="1200"/>
              </a:spcAft>
            </a:pPr>
            <a:r>
              <a:rPr lang="es-MX" sz="4000" b="0" dirty="0">
                <a:solidFill>
                  <a:srgbClr val="115E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¿A qué se debe?</a:t>
            </a:r>
          </a:p>
          <a:p>
            <a:pPr marL="450850" indent="-450850" algn="l"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es-MX" sz="3000" b="0" dirty="0">
                <a:solidFill>
                  <a:srgbClr val="115E21"/>
                </a:solidFill>
                <a:latin typeface="Agency FB" panose="020B0503020202020204" pitchFamily="34" charset="0"/>
              </a:rPr>
              <a:t>Equipos antiguos y con adaptaciones.</a:t>
            </a:r>
          </a:p>
          <a:p>
            <a:pPr marL="450850" indent="-450850" algn="l"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es-MX" sz="3000" b="0" dirty="0">
                <a:solidFill>
                  <a:srgbClr val="115E21"/>
                </a:solidFill>
                <a:latin typeface="Agency FB" panose="020B0503020202020204" pitchFamily="34" charset="0"/>
              </a:rPr>
              <a:t>Taponeo, atascos y roturas de equipos de riego y bombeo.</a:t>
            </a:r>
          </a:p>
          <a:p>
            <a:pPr marL="450850" indent="-450850" algn="l"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es-MX" sz="3000" b="0" dirty="0">
                <a:solidFill>
                  <a:srgbClr val="115E21"/>
                </a:solidFill>
                <a:latin typeface="Agency FB" panose="020B0503020202020204" pitchFamily="34" charset="0"/>
              </a:rPr>
              <a:t>Derrame innecesario de agua y fertilizantes.</a:t>
            </a:r>
          </a:p>
          <a:p>
            <a:pPr marL="450850" indent="-450850" algn="l"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es-MX" sz="3000" b="0" dirty="0">
                <a:solidFill>
                  <a:srgbClr val="115E21"/>
                </a:solidFill>
                <a:latin typeface="Agency FB" panose="020B0503020202020204" pitchFamily="34" charset="0"/>
              </a:rPr>
              <a:t>Baja capacidad de reacción ante las fallas.</a:t>
            </a:r>
          </a:p>
          <a:p>
            <a:pPr marL="450850" indent="-450850" algn="l"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es-MX" sz="3000" b="0" dirty="0">
                <a:solidFill>
                  <a:srgbClr val="115E21"/>
                </a:solidFill>
                <a:latin typeface="Agency FB" panose="020B0503020202020204" pitchFamily="34" charset="0"/>
              </a:rPr>
              <a:t>Campos muy distantes.</a:t>
            </a:r>
          </a:p>
          <a:p>
            <a:pPr marL="450850" indent="-450850" algn="l"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es-MX" sz="3000" b="0" dirty="0">
                <a:solidFill>
                  <a:srgbClr val="115E21"/>
                </a:solidFill>
                <a:latin typeface="Agency FB" panose="020B0503020202020204" pitchFamily="34" charset="0"/>
              </a:rPr>
              <a:t>Prácticas de manejo de cultivos poco eficientes.</a:t>
            </a:r>
          </a:p>
        </p:txBody>
      </p:sp>
      <p:grpSp>
        <p:nvGrpSpPr>
          <p:cNvPr id="7" name="Grupo 6"/>
          <p:cNvGrpSpPr/>
          <p:nvPr/>
        </p:nvGrpSpPr>
        <p:grpSpPr>
          <a:xfrm>
            <a:off x="231781" y="3499851"/>
            <a:ext cx="2799651" cy="3013979"/>
            <a:chOff x="856236" y="966470"/>
            <a:chExt cx="3981450" cy="4286250"/>
          </a:xfrm>
        </p:grpSpPr>
        <p:pic>
          <p:nvPicPr>
            <p:cNvPr id="4" name="Imagen 3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856236" y="966470"/>
              <a:ext cx="3981450" cy="4286250"/>
            </a:xfrm>
            <a:prstGeom prst="rect">
              <a:avLst/>
            </a:prstGeom>
          </p:spPr>
        </p:pic>
        <p:sp>
          <p:nvSpPr>
            <p:cNvPr id="6" name="CuadroTexto 5"/>
            <p:cNvSpPr txBox="1"/>
            <p:nvPr/>
          </p:nvSpPr>
          <p:spPr>
            <a:xfrm rot="647627">
              <a:off x="2645162" y="1462198"/>
              <a:ext cx="1985179" cy="1181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</a:rPr>
                <a:t>Nuestros problemas</a:t>
              </a:r>
            </a:p>
          </p:txBody>
        </p:sp>
      </p:grpSp>
      <p:pic>
        <p:nvPicPr>
          <p:cNvPr id="14" name="Imagen 13"/>
          <p:cNvPicPr>
            <a:picLocks noChangeAspect="1"/>
          </p:cNvPicPr>
          <p:nvPr/>
        </p:nvPicPr>
        <p:blipFill rotWithShape="1">
          <a:blip r:embed="rId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>
          <a:xfrm>
            <a:off x="4480397" y="466554"/>
            <a:ext cx="3445575" cy="2019324"/>
          </a:xfrm>
          <a:prstGeom prst="rect">
            <a:avLst/>
          </a:prstGeom>
        </p:spPr>
      </p:pic>
      <p:grpSp>
        <p:nvGrpSpPr>
          <p:cNvPr id="2" name="Grupo 1"/>
          <p:cNvGrpSpPr/>
          <p:nvPr/>
        </p:nvGrpSpPr>
        <p:grpSpPr>
          <a:xfrm>
            <a:off x="255246" y="317199"/>
            <a:ext cx="4202976" cy="2856938"/>
            <a:chOff x="8142302" y="3404720"/>
            <a:chExt cx="4156965" cy="2704460"/>
          </a:xfrm>
          <a:effectLst>
            <a:glow rad="101600">
              <a:schemeClr val="bg1">
                <a:alpha val="60000"/>
              </a:schemeClr>
            </a:glow>
          </a:effectLst>
        </p:grpSpPr>
        <p:sp>
          <p:nvSpPr>
            <p:cNvPr id="9" name="Google Shape;70;p2"/>
            <p:cNvSpPr txBox="1"/>
            <p:nvPr/>
          </p:nvSpPr>
          <p:spPr>
            <a:xfrm>
              <a:off x="9519766" y="4304010"/>
              <a:ext cx="2669321" cy="1485850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MX" sz="9600" b="1" dirty="0">
                  <a:solidFill>
                    <a:srgbClr val="C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  <a:ea typeface="Quattrocento Sans" panose="020B0502050000020003"/>
                  <a:cs typeface="Quattrocento Sans" panose="020B0502050000020003"/>
                  <a:sym typeface="Quattrocento Sans" panose="020B0502050000020003"/>
                </a:rPr>
                <a:t>57</a:t>
              </a:r>
              <a:r>
                <a:rPr lang="es-MX" sz="9600" b="1" dirty="0">
                  <a:solidFill>
                    <a:srgbClr val="C00000"/>
                  </a:solidFill>
                  <a:latin typeface="Agency FB" panose="020B0503020202020204" pitchFamily="34" charset="0"/>
                  <a:ea typeface="Quattrocento Sans" panose="020B0502050000020003"/>
                  <a:cs typeface="Quattrocento Sans" panose="020B0502050000020003"/>
                  <a:sym typeface="Quattrocento Sans" panose="020B0502050000020003"/>
                </a:rPr>
                <a:t>%</a:t>
              </a:r>
              <a:endParaRPr lang="es-MX" sz="2400" dirty="0">
                <a:solidFill>
                  <a:srgbClr val="C00000"/>
                </a:solidFill>
                <a:latin typeface="Agency FB" panose="020B0503020202020204" pitchFamily="34" charset="0"/>
                <a:ea typeface="Quattrocento Sans" panose="020B0502050000020003"/>
                <a:cs typeface="Quattrocento Sans" panose="020B0502050000020003"/>
                <a:sym typeface="Quattrocento Sans" panose="020B0502050000020003"/>
              </a:endParaRPr>
            </a:p>
          </p:txBody>
        </p:sp>
        <p:pic>
          <p:nvPicPr>
            <p:cNvPr id="10" name="Google Shape;107;p5"/>
            <p:cNvPicPr preferRelativeResize="0"/>
            <p:nvPr/>
          </p:nvPicPr>
          <p:blipFill rotWithShape="1">
            <a:blip r:embed="rId6" cstate="screen">
              <a:duotone>
                <a:prstClr val="black"/>
                <a:srgbClr val="FF0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-20000" contrast="-40000"/>
                      </a14:imgEffect>
                      <a14:imgEffect>
                        <a14:colorTemperature colorTemp="112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>
            <a:xfrm>
              <a:off x="8269984" y="4587968"/>
              <a:ext cx="1415095" cy="1415094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1" name="Google Shape;70;p2"/>
            <p:cNvSpPr txBox="1"/>
            <p:nvPr/>
          </p:nvSpPr>
          <p:spPr>
            <a:xfrm>
              <a:off x="9322686" y="5497383"/>
              <a:ext cx="2976581" cy="611797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MX" sz="3600" b="1" dirty="0">
                  <a:solidFill>
                    <a:srgbClr val="C00000"/>
                  </a:solidFill>
                  <a:latin typeface="Agency FB" panose="020B0503020202020204" pitchFamily="34" charset="0"/>
                  <a:ea typeface="Quattrocento Sans" panose="020B0502050000020003"/>
                  <a:cs typeface="Quattrocento Sans" panose="020B0502050000020003"/>
                  <a:sym typeface="Quattrocento Sans" panose="020B0502050000020003"/>
                </a:rPr>
                <a:t>Se desperdicia</a:t>
              </a:r>
              <a:endParaRPr lang="es-MX" sz="2000" b="1" dirty="0">
                <a:solidFill>
                  <a:srgbClr val="C00000"/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3" name="Google Shape;70;p2"/>
            <p:cNvSpPr txBox="1"/>
            <p:nvPr/>
          </p:nvSpPr>
          <p:spPr>
            <a:xfrm>
              <a:off x="8142302" y="3404720"/>
              <a:ext cx="3838171" cy="961418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MX" sz="2800" dirty="0">
                  <a:solidFill>
                    <a:srgbClr val="C00000"/>
                  </a:solidFill>
                  <a:latin typeface="Agency FB" panose="020B0503020202020204" pitchFamily="34" charset="0"/>
                  <a:sym typeface="Quattrocento Sans" panose="020B0502050000020003"/>
                </a:rPr>
                <a:t>La agricultura consume el </a:t>
              </a:r>
              <a:r>
                <a:rPr lang="es-MX" sz="3200" b="1" dirty="0">
                  <a:solidFill>
                    <a:srgbClr val="C00000"/>
                  </a:solidFill>
                  <a:latin typeface="Agency FB" panose="020B0503020202020204" pitchFamily="34" charset="0"/>
                  <a:sym typeface="Quattrocento Sans" panose="020B0502050000020003"/>
                </a:rPr>
                <a:t>70%</a:t>
              </a:r>
              <a:r>
                <a:rPr lang="es-MX" sz="2800" dirty="0">
                  <a:solidFill>
                    <a:srgbClr val="C00000"/>
                  </a:solidFill>
                  <a:latin typeface="Agency FB" panose="020B0503020202020204" pitchFamily="34" charset="0"/>
                  <a:sym typeface="Quattrocento Sans" panose="020B0502050000020003"/>
                </a:rPr>
                <a:t> del agua potable, donde más del</a:t>
              </a:r>
              <a:endParaRPr lang="es-MX" sz="1600" dirty="0">
                <a:solidFill>
                  <a:srgbClr val="C00000"/>
                </a:solidFill>
                <a:latin typeface="Agency FB" panose="020B0503020202020204" pitchFamily="34" charset="0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Una captura de pantalla de un videojuego&#10;&#10;Descripción generada automáticamente con confianza media"/>
          <p:cNvPicPr>
            <a:picLocks noChangeAspect="1"/>
          </p:cNvPicPr>
          <p:nvPr/>
        </p:nvPicPr>
        <p:blipFill rotWithShape="1">
          <a:blip r:embed="rId3" cstate="screen"/>
          <a:srcRect/>
          <a:stretch>
            <a:fillRect/>
          </a:stretch>
        </p:blipFill>
        <p:spPr>
          <a:xfrm>
            <a:off x="10510" y="-80891"/>
            <a:ext cx="12181490" cy="6647771"/>
          </a:xfrm>
          <a:prstGeom prst="rect">
            <a:avLst/>
          </a:prstGeom>
        </p:spPr>
      </p:pic>
      <p:grpSp>
        <p:nvGrpSpPr>
          <p:cNvPr id="5" name="Grupo 4"/>
          <p:cNvGrpSpPr/>
          <p:nvPr/>
        </p:nvGrpSpPr>
        <p:grpSpPr>
          <a:xfrm>
            <a:off x="900334" y="538725"/>
            <a:ext cx="10516828" cy="2878355"/>
            <a:chOff x="1140599" y="538725"/>
            <a:chExt cx="9910801" cy="2878355"/>
          </a:xfrm>
        </p:grpSpPr>
        <p:sp>
          <p:nvSpPr>
            <p:cNvPr id="11" name="CuadroTexto 10"/>
            <p:cNvSpPr txBox="1"/>
            <p:nvPr/>
          </p:nvSpPr>
          <p:spPr>
            <a:xfrm>
              <a:off x="1140599" y="557040"/>
              <a:ext cx="9910801" cy="2860040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45700" rIns="91425" bIns="4570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0" indent="0" algn="ctr">
                <a:buNone/>
                <a:defRPr sz="2000" b="1">
                  <a:solidFill>
                    <a:schemeClr val="accent6">
                      <a:lumMod val="75000"/>
                    </a:schemeClr>
                  </a:solidFill>
                  <a:latin typeface="Arial Black" panose="020B0A04020102020204"/>
                  <a:ea typeface="Arial Black" panose="020B0A04020102020204"/>
                  <a:cs typeface="Arial Black" panose="020B0A04020102020204"/>
                </a:defRPr>
              </a:lvl1pPr>
            </a:lstStyle>
            <a:p>
              <a:pPr algn="just"/>
              <a:r>
                <a:rPr lang="es-MX" sz="3700" dirty="0">
                  <a:solidFill>
                    <a:srgbClr val="115E21"/>
                  </a:solidFill>
                  <a:latin typeface="Agency FB" panose="020B0503020202020204" pitchFamily="34" charset="0"/>
                </a:rPr>
                <a:t>En                              creemos que es posible incrementar la productividad sin excesos en el consumo de recursos naturales.</a:t>
              </a:r>
            </a:p>
            <a:p>
              <a:pPr marL="450850" marR="0" lvl="0" indent="-450850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Wingdings" panose="05000000000000000000" pitchFamily="2" charset="2"/>
                <a:buChar char="ü"/>
                <a:defRPr/>
              </a:pPr>
              <a:r>
                <a:rPr kumimoji="0" lang="es-MX" sz="3200" b="0" i="0" u="none" strike="noStrike" kern="0" cap="none" spc="0" normalizeH="0" baseline="0" noProof="0" dirty="0">
                  <a:ln>
                    <a:noFill/>
                  </a:ln>
                  <a:solidFill>
                    <a:srgbClr val="115E21"/>
                  </a:solidFill>
                  <a:effectLst/>
                  <a:uLnTx/>
                  <a:uFillTx/>
                  <a:latin typeface="Agency FB" panose="020B0503020202020204" pitchFamily="34" charset="0"/>
                  <a:cs typeface="Arial" panose="020B0604020202020204"/>
                  <a:sym typeface="Arial" panose="020B0604020202020204"/>
                </a:rPr>
                <a:t>Producto sencillo, fácil de usar y asequible.</a:t>
              </a:r>
            </a:p>
            <a:p>
              <a:pPr marL="450850" marR="0" lvl="0" indent="-450850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Wingdings" panose="05000000000000000000" pitchFamily="2" charset="2"/>
                <a:buChar char="ü"/>
                <a:defRPr/>
              </a:pPr>
              <a:r>
                <a:rPr lang="es-MX" sz="3200" b="0" dirty="0">
                  <a:solidFill>
                    <a:srgbClr val="115E21"/>
                  </a:solidFill>
                  <a:latin typeface="Agency FB" panose="020B0503020202020204" pitchFamily="34" charset="0"/>
                  <a:cs typeface="Arial" panose="020B0604020202020204"/>
                </a:rPr>
                <a:t>Monitoreo y control en tiempo real de todos tus sistemas de riego </a:t>
              </a:r>
              <a:br>
                <a:rPr lang="es-MX" sz="3200" b="0" dirty="0">
                  <a:solidFill>
                    <a:srgbClr val="115E21"/>
                  </a:solidFill>
                  <a:latin typeface="Agency FB" panose="020B0503020202020204" pitchFamily="34" charset="0"/>
                  <a:cs typeface="Arial" panose="020B0604020202020204"/>
                </a:rPr>
              </a:br>
              <a:r>
                <a:rPr lang="es-MX" sz="3200" b="0" dirty="0">
                  <a:solidFill>
                    <a:srgbClr val="115E21"/>
                  </a:solidFill>
                  <a:latin typeface="Agency FB" panose="020B0503020202020204" pitchFamily="34" charset="0"/>
                  <a:cs typeface="Arial" panose="020B0604020202020204"/>
                </a:rPr>
                <a:t>desde la palma de la mano.</a:t>
              </a:r>
            </a:p>
          </p:txBody>
        </p:sp>
        <p:pic>
          <p:nvPicPr>
            <p:cNvPr id="4" name="Imagen 3"/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13000"/>
                      </a14:imgEffect>
                      <a14:imgEffect>
                        <a14:colorTemperature colorTemp="304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705909" y="538725"/>
              <a:ext cx="2999492" cy="79864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/>
          <p:cNvSpPr txBox="1"/>
          <p:nvPr/>
        </p:nvSpPr>
        <p:spPr>
          <a:xfrm flipH="1">
            <a:off x="628819" y="1498744"/>
            <a:ext cx="1104817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s-MX" sz="4400" b="1" dirty="0">
                <a:solidFill>
                  <a:srgbClr val="115E21"/>
                </a:solidFill>
                <a:latin typeface="Agency FB" panose="020B0503020202020204" pitchFamily="34" charset="0"/>
              </a:rPr>
              <a:t>¿Qué convierte a                                     en una propuesta atractiva sobre sus competidores?</a:t>
            </a:r>
          </a:p>
          <a:p>
            <a:pPr marL="1830705" indent="-601980">
              <a:spcAft>
                <a:spcPts val="1200"/>
              </a:spcAft>
              <a:buFont typeface="+mj-lt"/>
              <a:buAutoNum type="arabicPeriod"/>
            </a:pPr>
            <a:r>
              <a:rPr lang="es-MX" sz="4000" dirty="0">
                <a:solidFill>
                  <a:srgbClr val="115E21"/>
                </a:solidFill>
                <a:latin typeface="Agency FB" panose="020B0503020202020204" pitchFamily="34" charset="0"/>
              </a:rPr>
              <a:t>Asistido por Inteligencia Artificial.</a:t>
            </a:r>
          </a:p>
          <a:p>
            <a:pPr marL="1830705" indent="-601980">
              <a:spcAft>
                <a:spcPts val="1200"/>
              </a:spcAft>
              <a:buFont typeface="+mj-lt"/>
              <a:buAutoNum type="arabicPeriod"/>
            </a:pPr>
            <a:r>
              <a:rPr lang="es-MX" sz="4000" dirty="0">
                <a:solidFill>
                  <a:srgbClr val="115E21"/>
                </a:solidFill>
                <a:latin typeface="Agency FB" panose="020B0503020202020204" pitchFamily="34" charset="0"/>
              </a:rPr>
              <a:t>Alto nivel de integración.</a:t>
            </a:r>
          </a:p>
          <a:p>
            <a:pPr marL="1830705" indent="-601980">
              <a:spcAft>
                <a:spcPts val="1200"/>
              </a:spcAft>
              <a:buFont typeface="+mj-lt"/>
              <a:buAutoNum type="arabicPeriod"/>
            </a:pPr>
            <a:r>
              <a:rPr lang="es-MX" sz="4000" dirty="0">
                <a:solidFill>
                  <a:srgbClr val="115E21"/>
                </a:solidFill>
                <a:latin typeface="Agency FB" panose="020B0503020202020204" pitchFamily="34" charset="0"/>
              </a:rPr>
              <a:t>Adaptación a las necesidades del productor.</a:t>
            </a:r>
          </a:p>
          <a:p>
            <a:pPr marL="1830705" indent="-601980">
              <a:spcAft>
                <a:spcPts val="1200"/>
              </a:spcAft>
              <a:buFont typeface="+mj-lt"/>
              <a:buAutoNum type="arabicPeriod"/>
            </a:pPr>
            <a:r>
              <a:rPr lang="es-MX" sz="4000" dirty="0">
                <a:solidFill>
                  <a:srgbClr val="115E21"/>
                </a:solidFill>
                <a:latin typeface="Agency FB" panose="020B0503020202020204" pitchFamily="34" charset="0"/>
              </a:rPr>
              <a:t>Asesorías y acompañamiento al productor.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3000"/>
                    </a14:imgEffect>
                    <a14:imgEffect>
                      <a14:colorTemperature colorTemp="304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14952" y="1294710"/>
            <a:ext cx="4397358" cy="1170841"/>
          </a:xfrm>
          <a:prstGeom prst="rect">
            <a:avLst/>
          </a:prstGeom>
        </p:spPr>
      </p:pic>
      <p:grpSp>
        <p:nvGrpSpPr>
          <p:cNvPr id="8" name="Grupo 7"/>
          <p:cNvGrpSpPr/>
          <p:nvPr/>
        </p:nvGrpSpPr>
        <p:grpSpPr>
          <a:xfrm>
            <a:off x="-66665" y="-18108"/>
            <a:ext cx="5352732" cy="1261844"/>
            <a:chOff x="-66665" y="-18108"/>
            <a:chExt cx="5352732" cy="1261844"/>
          </a:xfrm>
        </p:grpSpPr>
        <p:grpSp>
          <p:nvGrpSpPr>
            <p:cNvPr id="2" name="Grupo 1"/>
            <p:cNvGrpSpPr/>
            <p:nvPr/>
          </p:nvGrpSpPr>
          <p:grpSpPr>
            <a:xfrm>
              <a:off x="-66665" y="-18108"/>
              <a:ext cx="5352732" cy="1261844"/>
              <a:chOff x="-66665" y="-18108"/>
              <a:chExt cx="5352732" cy="1261844"/>
            </a:xfrm>
          </p:grpSpPr>
          <p:sp>
            <p:nvSpPr>
              <p:cNvPr id="12" name="Google Shape;124;p6"/>
              <p:cNvSpPr txBox="1"/>
              <p:nvPr/>
            </p:nvSpPr>
            <p:spPr>
              <a:xfrm>
                <a:off x="102890" y="-18108"/>
                <a:ext cx="5183177" cy="1261844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MX" sz="3600" b="1" i="1" dirty="0">
                    <a:solidFill>
                      <a:srgbClr val="115E21"/>
                    </a:solidFill>
                    <a:latin typeface="Agency FB" panose="020B0503020202020204" pitchFamily="34" charset="0"/>
                    <a:sym typeface="Pacifico"/>
                  </a:rPr>
                  <a:t>Nuestra solución</a:t>
                </a:r>
                <a:br>
                  <a:rPr lang="es-MX" sz="3600" b="1" i="1" dirty="0">
                    <a:solidFill>
                      <a:srgbClr val="115E21"/>
                    </a:solidFill>
                    <a:latin typeface="Agency FB" panose="020B0503020202020204" pitchFamily="34" charset="0"/>
                    <a:sym typeface="Pacifico"/>
                  </a:rPr>
                </a:br>
                <a:endParaRPr lang="es-MX" sz="4000" i="1" dirty="0">
                  <a:solidFill>
                    <a:srgbClr val="115E21"/>
                  </a:solidFill>
                  <a:latin typeface="Agency FB" panose="020B0503020202020204" pitchFamily="34" charset="0"/>
                  <a:ea typeface="Pacifico"/>
                  <a:cs typeface="Pacifico"/>
                  <a:sym typeface="Pacifico"/>
                </a:endParaRPr>
              </a:p>
            </p:txBody>
          </p:sp>
          <p:cxnSp>
            <p:nvCxnSpPr>
              <p:cNvPr id="13" name="Google Shape;125;p6"/>
              <p:cNvCxnSpPr/>
              <p:nvPr/>
            </p:nvCxnSpPr>
            <p:spPr>
              <a:xfrm rot="5400000">
                <a:off x="2021339" y="-1504132"/>
                <a:ext cx="0" cy="4176007"/>
              </a:xfrm>
              <a:prstGeom prst="straightConnector1">
                <a:avLst/>
              </a:prstGeom>
              <a:noFill/>
              <a:ln w="38100" cap="flat" cmpd="sng">
                <a:solidFill>
                  <a:srgbClr val="115E21"/>
                </a:solidFill>
                <a:prstDash val="dot"/>
                <a:miter lim="800000"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</p:cxnSp>
        </p:grpSp>
        <p:pic>
          <p:nvPicPr>
            <p:cNvPr id="7" name="Imagen 6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13000"/>
                      </a14:imgEffect>
                      <a14:imgEffect>
                        <a14:colorTemperature colorTemp="304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67168" y="495194"/>
              <a:ext cx="2663955" cy="70930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123;p6"/>
          <p:cNvGrpSpPr/>
          <p:nvPr/>
        </p:nvGrpSpPr>
        <p:grpSpPr>
          <a:xfrm rot="5400000">
            <a:off x="2071221" y="-2155995"/>
            <a:ext cx="1076960" cy="5352732"/>
            <a:chOff x="383" y="2031"/>
            <a:chExt cx="1696" cy="8429"/>
          </a:xfrm>
        </p:grpSpPr>
        <p:sp>
          <p:nvSpPr>
            <p:cNvPr id="5" name="Google Shape;124;p6"/>
            <p:cNvSpPr txBox="1"/>
            <p:nvPr/>
          </p:nvSpPr>
          <p:spPr>
            <a:xfrm rot="16200000">
              <a:off x="-2850" y="5264"/>
              <a:ext cx="8162" cy="1696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MX" sz="3600" b="1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  <a:t>Nuestra solución</a:t>
              </a:r>
              <a:br>
                <a:rPr lang="es-MX" sz="3600" b="1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</a:br>
              <a:r>
                <a:rPr lang="es-MX" sz="2800" i="1" dirty="0">
                  <a:solidFill>
                    <a:srgbClr val="115E21"/>
                  </a:solidFill>
                  <a:latin typeface="Agency FB" panose="020B0503020202020204" pitchFamily="34" charset="0"/>
                  <a:ea typeface="Pacifico"/>
                  <a:cs typeface="Pacifico"/>
                  <a:sym typeface="Pacifico"/>
                </a:rPr>
                <a:t>ASISTIDO POR INTELIGENCIA ARTIFICIAL</a:t>
              </a:r>
              <a:endParaRPr lang="es-MX" sz="4000" i="1" dirty="0">
                <a:solidFill>
                  <a:srgbClr val="115E21"/>
                </a:solidFill>
                <a:latin typeface="Agency FB" panose="020B0503020202020204" pitchFamily="34" charset="0"/>
                <a:ea typeface="Pacifico"/>
                <a:cs typeface="Pacifico"/>
                <a:sym typeface="Pacifico"/>
              </a:endParaRPr>
            </a:p>
          </p:txBody>
        </p:sp>
        <p:cxnSp>
          <p:nvCxnSpPr>
            <p:cNvPr id="6" name="Google Shape;125;p6"/>
            <p:cNvCxnSpPr/>
            <p:nvPr/>
          </p:nvCxnSpPr>
          <p:spPr>
            <a:xfrm rot="16200000" flipH="1">
              <a:off x="-2430" y="6699"/>
              <a:ext cx="7522" cy="0"/>
            </a:xfrm>
            <a:prstGeom prst="straightConnector1">
              <a:avLst/>
            </a:prstGeom>
            <a:noFill/>
            <a:ln w="38100" cap="flat" cmpd="sng">
              <a:solidFill>
                <a:schemeClr val="accent6">
                  <a:lumMod val="75000"/>
                </a:schemeClr>
              </a:solidFill>
              <a:prstDash val="dot"/>
              <a:miter lim="800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cxnSp>
      </p:grpSp>
      <p:grpSp>
        <p:nvGrpSpPr>
          <p:cNvPr id="3" name="Grupo 2"/>
          <p:cNvGrpSpPr/>
          <p:nvPr/>
        </p:nvGrpSpPr>
        <p:grpSpPr>
          <a:xfrm>
            <a:off x="725033" y="903975"/>
            <a:ext cx="10539337" cy="5702638"/>
            <a:chOff x="725033" y="944316"/>
            <a:chExt cx="10539337" cy="5702638"/>
          </a:xfrm>
        </p:grpSpPr>
        <p:grpSp>
          <p:nvGrpSpPr>
            <p:cNvPr id="7" name="Grupo 6"/>
            <p:cNvGrpSpPr/>
            <p:nvPr/>
          </p:nvGrpSpPr>
          <p:grpSpPr>
            <a:xfrm>
              <a:off x="4292856" y="944316"/>
              <a:ext cx="6929368" cy="5329813"/>
              <a:chOff x="4408416" y="583635"/>
              <a:chExt cx="6929368" cy="5329813"/>
            </a:xfrm>
          </p:grpSpPr>
          <p:grpSp>
            <p:nvGrpSpPr>
              <p:cNvPr id="9" name="Grupo 8"/>
              <p:cNvGrpSpPr/>
              <p:nvPr/>
            </p:nvGrpSpPr>
            <p:grpSpPr>
              <a:xfrm>
                <a:off x="9295102" y="1519658"/>
                <a:ext cx="1839938" cy="760744"/>
                <a:chOff x="7890665" y="2485515"/>
                <a:chExt cx="2614409" cy="1080959"/>
              </a:xfrm>
            </p:grpSpPr>
            <p:pic>
              <p:nvPicPr>
                <p:cNvPr id="64" name="Google Shape;214;p10"/>
                <p:cNvPicPr preferRelativeResize="0"/>
                <p:nvPr/>
              </p:nvPicPr>
              <p:blipFill rotWithShape="1">
                <a:blip r:embed="rId3" cstate="screen"/>
                <a:srcRect/>
                <a:stretch>
                  <a:fillRect/>
                </a:stretch>
              </p:blipFill>
              <p:spPr>
                <a:xfrm>
                  <a:off x="8938403" y="2485515"/>
                  <a:ext cx="1566671" cy="1080959"/>
                </a:xfrm>
                <a:prstGeom prst="rect">
                  <a:avLst/>
                </a:prstGeom>
                <a:ln>
                  <a:noFill/>
                </a:ln>
                <a:effectLst>
                  <a:softEdge rad="112500"/>
                </a:effectLst>
              </p:spPr>
            </p:pic>
            <p:pic>
              <p:nvPicPr>
                <p:cNvPr id="65" name="Gráfico 64" descr="Satélite con relleno sólido"/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890665" y="2568794"/>
                  <a:ext cx="914400" cy="914400"/>
                </a:xfrm>
                <a:prstGeom prst="rect">
                  <a:avLst/>
                </a:prstGeom>
              </p:spPr>
            </p:pic>
          </p:grpSp>
          <p:grpSp>
            <p:nvGrpSpPr>
              <p:cNvPr id="10" name="Grupo 9"/>
              <p:cNvGrpSpPr/>
              <p:nvPr/>
            </p:nvGrpSpPr>
            <p:grpSpPr>
              <a:xfrm>
                <a:off x="8825933" y="583635"/>
                <a:ext cx="1748703" cy="638808"/>
                <a:chOff x="7368359" y="1231733"/>
                <a:chExt cx="2959068" cy="1080959"/>
              </a:xfrm>
            </p:grpSpPr>
            <p:grpSp>
              <p:nvGrpSpPr>
                <p:cNvPr id="60" name="Grupo 59"/>
                <p:cNvGrpSpPr/>
                <p:nvPr/>
              </p:nvGrpSpPr>
              <p:grpSpPr>
                <a:xfrm>
                  <a:off x="8539586" y="1231733"/>
                  <a:ext cx="1787841" cy="1080959"/>
                  <a:chOff x="789519" y="4728433"/>
                  <a:chExt cx="2182104" cy="1319338"/>
                </a:xfrm>
              </p:grpSpPr>
              <p:pic>
                <p:nvPicPr>
                  <p:cNvPr id="62" name="Google Shape;140;p7"/>
                  <p:cNvPicPr preferRelativeResize="0"/>
                  <p:nvPr/>
                </p:nvPicPr>
                <p:blipFill rotWithShape="1">
                  <a:blip r:embed="rId6" cstate="screen"/>
                  <a:srcRect/>
                  <a:stretch>
                    <a:fillRect/>
                  </a:stretch>
                </p:blipFill>
                <p:spPr>
                  <a:xfrm>
                    <a:off x="789519" y="4728433"/>
                    <a:ext cx="2182104" cy="1319338"/>
                  </a:xfrm>
                  <a:prstGeom prst="rect">
                    <a:avLst/>
                  </a:prstGeom>
                  <a:ln>
                    <a:noFill/>
                  </a:ln>
                  <a:effectLst>
                    <a:reflection blurRad="12700" stA="30000" endPos="30000" dist="5000" dir="5400000" sy="-100000" algn="bl" rotWithShape="0"/>
                  </a:effectLst>
                  <a:scene3d>
                    <a:camera prst="perspectiveContrastingLeftFacing">
                      <a:rot lat="300000" lon="19800000" rev="0"/>
                    </a:camera>
                    <a:lightRig rig="threePt" dir="t">
                      <a:rot lat="0" lon="0" rev="2700000"/>
                    </a:lightRig>
                  </a:scene3d>
                  <a:sp3d>
                    <a:bevelT w="63500" h="50800"/>
                  </a:sp3d>
                </p:spPr>
              </p:pic>
              <p:pic>
                <p:nvPicPr>
                  <p:cNvPr id="63" name="Imagen 62"/>
                  <p:cNvPicPr>
                    <a:picLocks noChangeAspect="1"/>
                  </p:cNvPicPr>
                  <p:nvPr/>
                </p:nvPicPr>
                <p:blipFill rotWithShape="1">
                  <a:blip r:embed="rId7" cstate="screen">
                    <a:alphaModFix amt="85000"/>
                  </a:blip>
                  <a:srcRect/>
                  <a:stretch>
                    <a:fillRect/>
                  </a:stretch>
                </p:blipFill>
                <p:spPr>
                  <a:xfrm>
                    <a:off x="1211766" y="5044194"/>
                    <a:ext cx="1613339" cy="940482"/>
                  </a:xfrm>
                  <a:prstGeom prst="rect">
                    <a:avLst/>
                  </a:prstGeom>
                  <a:ln>
                    <a:noFill/>
                  </a:ln>
                  <a:effectLst>
                    <a:reflection blurRad="12700" stA="30000" endPos="30000" dist="5000" dir="5400000" sy="-100000" algn="bl" rotWithShape="0"/>
                  </a:effectLst>
                  <a:scene3d>
                    <a:camera prst="perspectiveContrastingLeftFacing">
                      <a:rot lat="300000" lon="19800000" rev="0"/>
                    </a:camera>
                    <a:lightRig rig="threePt" dir="t">
                      <a:rot lat="0" lon="0" rev="2700000"/>
                    </a:lightRig>
                  </a:scene3d>
                  <a:sp3d>
                    <a:bevelT w="6350" h="0"/>
                  </a:sp3d>
                </p:spPr>
              </p:pic>
            </p:grpSp>
            <p:pic>
              <p:nvPicPr>
                <p:cNvPr id="61" name="Gráfico 60" descr="Mapa topográfico con relleno sólido"/>
                <p:cNvPicPr>
                  <a:picLocks noChangeAspect="1"/>
                </p:cNvPicPr>
                <p:nvPr/>
              </p:nvPicPr>
              <p:blipFill>
                <a:blip r:embed="rId8" cstate="screen">
                  <a:extLs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368359" y="1370586"/>
                  <a:ext cx="914400" cy="914400"/>
                </a:xfrm>
                <a:prstGeom prst="rect">
                  <a:avLst/>
                </a:prstGeom>
              </p:spPr>
            </p:pic>
          </p:grpSp>
          <p:grpSp>
            <p:nvGrpSpPr>
              <p:cNvPr id="12" name="Grupo 11"/>
              <p:cNvGrpSpPr/>
              <p:nvPr/>
            </p:nvGrpSpPr>
            <p:grpSpPr>
              <a:xfrm>
                <a:off x="9334095" y="3926262"/>
                <a:ext cx="1802909" cy="769851"/>
                <a:chOff x="9138703" y="3312600"/>
                <a:chExt cx="2561794" cy="1093899"/>
              </a:xfrm>
            </p:grpSpPr>
            <p:pic>
              <p:nvPicPr>
                <p:cNvPr id="58" name="Gráfico 57" descr="Parcialmente soleado con relleno sólido"/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138703" y="3391840"/>
                  <a:ext cx="914400" cy="914400"/>
                </a:xfrm>
                <a:prstGeom prst="rect">
                  <a:avLst/>
                </a:prstGeom>
              </p:spPr>
            </p:pic>
            <p:pic>
              <p:nvPicPr>
                <p:cNvPr id="59" name="Imagen 58"/>
                <p:cNvPicPr>
                  <a:picLocks noChangeAspect="1"/>
                </p:cNvPicPr>
                <p:nvPr/>
              </p:nvPicPr>
              <p:blipFill>
                <a:blip r:embed="rId12" cstate="screen"/>
                <a:stretch>
                  <a:fillRect/>
                </a:stretch>
              </p:blipFill>
              <p:spPr>
                <a:xfrm>
                  <a:off x="10155303" y="3312600"/>
                  <a:ext cx="1545194" cy="1093899"/>
                </a:xfrm>
                <a:prstGeom prst="rect">
                  <a:avLst/>
                </a:prstGeom>
                <a:ln>
                  <a:noFill/>
                </a:ln>
                <a:effectLst>
                  <a:softEdge rad="112500"/>
                </a:effectLst>
              </p:spPr>
            </p:pic>
          </p:grpSp>
          <p:grpSp>
            <p:nvGrpSpPr>
              <p:cNvPr id="15" name="Grupo 14"/>
              <p:cNvGrpSpPr/>
              <p:nvPr/>
            </p:nvGrpSpPr>
            <p:grpSpPr>
              <a:xfrm>
                <a:off x="8759090" y="5099540"/>
                <a:ext cx="1930805" cy="810511"/>
                <a:chOff x="7611449" y="5234231"/>
                <a:chExt cx="2743524" cy="1151673"/>
              </a:xfrm>
            </p:grpSpPr>
            <p:pic>
              <p:nvPicPr>
                <p:cNvPr id="55" name="Gráfico 54" descr="Hombre granjero con relleno sólido"/>
                <p:cNvPicPr>
                  <a:picLocks noChangeAspect="1"/>
                </p:cNvPicPr>
                <p:nvPr/>
              </p:nvPicPr>
              <p:blipFill>
                <a:blip r:embed="rId13">
                  <a:extLst>
                    <a:ext uri="{96DAC541-7B7A-43D3-8B79-37D633B846F1}">
                      <asvg:svgBlip xmlns:asvg="http://schemas.microsoft.com/office/drawing/2016/SVG/main" r:embed="rId1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611449" y="5357648"/>
                  <a:ext cx="914400" cy="914400"/>
                </a:xfrm>
                <a:prstGeom prst="rect">
                  <a:avLst/>
                </a:prstGeom>
              </p:spPr>
            </p:pic>
            <p:pic>
              <p:nvPicPr>
                <p:cNvPr id="56" name="Imagen 55"/>
                <p:cNvPicPr>
                  <a:picLocks noChangeAspect="1"/>
                </p:cNvPicPr>
                <p:nvPr/>
              </p:nvPicPr>
              <p:blipFill>
                <a:blip r:embed="rId15" cstate="screen"/>
                <a:stretch>
                  <a:fillRect/>
                </a:stretch>
              </p:blipFill>
              <p:spPr>
                <a:xfrm>
                  <a:off x="8624316" y="5234231"/>
                  <a:ext cx="1730657" cy="1151673"/>
                </a:xfrm>
                <a:prstGeom prst="rect">
                  <a:avLst/>
                </a:prstGeom>
                <a:ln>
                  <a:noFill/>
                </a:ln>
                <a:effectLst>
                  <a:softEdge rad="112500"/>
                </a:effectLst>
              </p:spPr>
            </p:pic>
          </p:grpSp>
          <p:grpSp>
            <p:nvGrpSpPr>
              <p:cNvPr id="17" name="Grupo 16"/>
              <p:cNvGrpSpPr/>
              <p:nvPr/>
            </p:nvGrpSpPr>
            <p:grpSpPr>
              <a:xfrm>
                <a:off x="7244788" y="2831821"/>
                <a:ext cx="1532741" cy="1722627"/>
                <a:chOff x="4922126" y="3207079"/>
                <a:chExt cx="1768990" cy="1988145"/>
              </a:xfrm>
            </p:grpSpPr>
            <p:pic>
              <p:nvPicPr>
                <p:cNvPr id="51" name="Imagen 50"/>
                <p:cNvPicPr>
                  <a:picLocks noChangeAspect="1"/>
                </p:cNvPicPr>
                <p:nvPr/>
              </p:nvPicPr>
              <p:blipFill>
                <a:blip r:embed="rId16" cstate="screen">
                  <a:duotone>
                    <a:schemeClr val="accent6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17">
                          <a14:imgEffect>
                            <a14:brightnessContrast bright="-26000"/>
                          </a14:imgEffect>
                          <a14:imgEffect>
                            <a14:saturation sat="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954787" y="3207079"/>
                  <a:ext cx="1545195" cy="1545195"/>
                </a:xfrm>
                <a:prstGeom prst="rect">
                  <a:avLst/>
                </a:prstGeom>
                <a:ln>
                  <a:noFill/>
                </a:ln>
              </p:spPr>
            </p:pic>
            <p:pic>
              <p:nvPicPr>
                <p:cNvPr id="53" name="Google Shape;57;p1"/>
                <p:cNvPicPr preferRelativeResize="0"/>
                <p:nvPr/>
              </p:nvPicPr>
              <p:blipFill rotWithShape="1">
                <a:blip r:embed="rId18" cstate="screen">
                  <a:duotone>
                    <a:schemeClr val="accent6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19">
                          <a14:imgEffect>
                            <a14:brightnessContrast bright="-40000" contrast="40000"/>
                          </a14:imgEffect>
                          <a14:imgEffect>
                            <a14:colorTemperature colorTemp="4700"/>
                          </a14:imgEffect>
                          <a14:imgEffect>
                            <a14:saturation sat="0"/>
                          </a14:imgEffect>
                        </a14:imgLayer>
                      </a14:imgProps>
                    </a:ext>
                  </a:extLst>
                </a:blip>
                <a:srcRect/>
                <a:stretch>
                  <a:fillRect/>
                </a:stretch>
              </p:blipFill>
              <p:spPr>
                <a:xfrm>
                  <a:off x="4922126" y="4813054"/>
                  <a:ext cx="1768990" cy="382170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</p:spPr>
            </p:pic>
          </p:grpSp>
          <p:sp>
            <p:nvSpPr>
              <p:cNvPr id="19" name="CuadroTexto 18"/>
              <p:cNvSpPr txBox="1"/>
              <p:nvPr/>
            </p:nvSpPr>
            <p:spPr>
              <a:xfrm>
                <a:off x="4408416" y="1987064"/>
                <a:ext cx="2018241" cy="27469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>
                  <a:lnSpc>
                    <a:spcPct val="150000"/>
                  </a:lnSpc>
                </a:pPr>
                <a:r>
                  <a:rPr kumimoji="0" lang="es-MX" sz="4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115E2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Agency FB" panose="020B0503020202020204" pitchFamily="34" charset="0"/>
                    <a:cs typeface="Arial" panose="020B0604020202020204"/>
                    <a:sym typeface="Arial" panose="020B0604020202020204"/>
                  </a:rPr>
                  <a:t>¿Dónde?</a:t>
                </a:r>
              </a:p>
              <a:p>
                <a:pPr algn="r">
                  <a:lnSpc>
                    <a:spcPct val="150000"/>
                  </a:lnSpc>
                </a:pPr>
                <a:r>
                  <a:rPr kumimoji="0" lang="es-MX" sz="4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115E2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Agency FB" panose="020B0503020202020204" pitchFamily="34" charset="0"/>
                    <a:cs typeface="Arial" panose="020B0604020202020204"/>
                    <a:sym typeface="Arial" panose="020B0604020202020204"/>
                  </a:rPr>
                  <a:t>¿Cuándo?</a:t>
                </a:r>
              </a:p>
              <a:p>
                <a:pPr algn="r">
                  <a:lnSpc>
                    <a:spcPct val="150000"/>
                  </a:lnSpc>
                </a:pPr>
                <a:r>
                  <a:rPr kumimoji="0" lang="es-MX" sz="4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115E2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Agency FB" panose="020B0503020202020204" pitchFamily="34" charset="0"/>
                    <a:sym typeface="Arial" panose="020B0604020202020204"/>
                  </a:rPr>
                  <a:t>¿Cuánto?</a:t>
                </a:r>
                <a:endParaRPr lang="es-MX" b="1" dirty="0">
                  <a:solidFill>
                    <a:srgbClr val="115E2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grpSp>
            <p:nvGrpSpPr>
              <p:cNvPr id="21" name="Grupo 20"/>
              <p:cNvGrpSpPr/>
              <p:nvPr/>
            </p:nvGrpSpPr>
            <p:grpSpPr>
              <a:xfrm>
                <a:off x="6371898" y="2819605"/>
                <a:ext cx="779631" cy="1372746"/>
                <a:chOff x="6141573" y="2879883"/>
                <a:chExt cx="912504" cy="1372746"/>
              </a:xfrm>
            </p:grpSpPr>
            <p:cxnSp>
              <p:nvCxnSpPr>
                <p:cNvPr id="47" name="Conector recto de flecha 46"/>
                <p:cNvCxnSpPr/>
                <p:nvPr/>
              </p:nvCxnSpPr>
              <p:spPr>
                <a:xfrm flipH="1" flipV="1">
                  <a:off x="6169047" y="2879883"/>
                  <a:ext cx="885030" cy="331130"/>
                </a:xfrm>
                <a:prstGeom prst="straightConnector1">
                  <a:avLst/>
                </a:prstGeom>
                <a:ln w="28575">
                  <a:solidFill>
                    <a:srgbClr val="115E21"/>
                  </a:solidFill>
                  <a:tailEnd type="triangle"/>
                </a:ln>
              </p:spPr>
              <p:style>
                <a:lnRef idx="3">
                  <a:schemeClr val="accent6"/>
                </a:lnRef>
                <a:fillRef idx="0">
                  <a:schemeClr val="accent6"/>
                </a:fillRef>
                <a:effectRef idx="2">
                  <a:schemeClr val="accent6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Conector recto de flecha 47"/>
                <p:cNvCxnSpPr/>
                <p:nvPr/>
              </p:nvCxnSpPr>
              <p:spPr>
                <a:xfrm flipH="1">
                  <a:off x="6169046" y="3904317"/>
                  <a:ext cx="885030" cy="348312"/>
                </a:xfrm>
                <a:prstGeom prst="straightConnector1">
                  <a:avLst/>
                </a:prstGeom>
                <a:ln w="28575">
                  <a:solidFill>
                    <a:srgbClr val="115E21"/>
                  </a:solidFill>
                  <a:tailEnd type="triangle"/>
                </a:ln>
              </p:spPr>
              <p:style>
                <a:lnRef idx="3">
                  <a:schemeClr val="accent6"/>
                </a:lnRef>
                <a:fillRef idx="0">
                  <a:schemeClr val="accent6"/>
                </a:fillRef>
                <a:effectRef idx="2">
                  <a:schemeClr val="accent6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Conector recto de flecha 48"/>
                <p:cNvCxnSpPr/>
                <p:nvPr/>
              </p:nvCxnSpPr>
              <p:spPr>
                <a:xfrm flipH="1">
                  <a:off x="6141573" y="3567639"/>
                  <a:ext cx="912503" cy="0"/>
                </a:xfrm>
                <a:prstGeom prst="straightConnector1">
                  <a:avLst/>
                </a:prstGeom>
                <a:ln w="28575">
                  <a:solidFill>
                    <a:srgbClr val="115E21"/>
                  </a:solidFill>
                  <a:tailEnd type="triangle"/>
                </a:ln>
              </p:spPr>
              <p:style>
                <a:lnRef idx="3">
                  <a:schemeClr val="accent6"/>
                </a:lnRef>
                <a:fillRef idx="0">
                  <a:schemeClr val="accent6"/>
                </a:fillRef>
                <a:effectRef idx="2">
                  <a:schemeClr val="accent6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2" name="Conector recto de flecha 21"/>
              <p:cNvCxnSpPr/>
              <p:nvPr/>
            </p:nvCxnSpPr>
            <p:spPr>
              <a:xfrm flipH="1">
                <a:off x="8705637" y="2279332"/>
                <a:ext cx="611521" cy="504000"/>
              </a:xfrm>
              <a:prstGeom prst="straightConnector1">
                <a:avLst/>
              </a:prstGeom>
              <a:ln w="19050">
                <a:solidFill>
                  <a:srgbClr val="115E21"/>
                </a:solidFill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27" name="Conector recto de flecha 26"/>
              <p:cNvCxnSpPr/>
              <p:nvPr/>
            </p:nvCxnSpPr>
            <p:spPr>
              <a:xfrm flipH="1">
                <a:off x="8034840" y="1335293"/>
                <a:ext cx="724250" cy="1141201"/>
              </a:xfrm>
              <a:prstGeom prst="straightConnector1">
                <a:avLst/>
              </a:prstGeom>
              <a:ln w="19050">
                <a:solidFill>
                  <a:srgbClr val="115E21"/>
                </a:solidFill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29" name="Conector recto de flecha 28"/>
              <p:cNvCxnSpPr/>
              <p:nvPr/>
            </p:nvCxnSpPr>
            <p:spPr>
              <a:xfrm flipH="1" flipV="1">
                <a:off x="8077586" y="4771336"/>
                <a:ext cx="709767" cy="1142112"/>
              </a:xfrm>
              <a:prstGeom prst="straightConnector1">
                <a:avLst/>
              </a:prstGeom>
              <a:ln w="19050">
                <a:solidFill>
                  <a:srgbClr val="115E21"/>
                </a:solidFill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30" name="Conector recto de flecha 29"/>
              <p:cNvCxnSpPr/>
              <p:nvPr/>
            </p:nvCxnSpPr>
            <p:spPr>
              <a:xfrm flipH="1" flipV="1">
                <a:off x="8700992" y="4241342"/>
                <a:ext cx="611521" cy="504000"/>
              </a:xfrm>
              <a:prstGeom prst="straightConnector1">
                <a:avLst/>
              </a:prstGeom>
              <a:ln w="19050">
                <a:solidFill>
                  <a:srgbClr val="115E21"/>
                </a:solidFill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31" name="Conector recto 30"/>
              <p:cNvCxnSpPr/>
              <p:nvPr/>
            </p:nvCxnSpPr>
            <p:spPr>
              <a:xfrm>
                <a:off x="8745784" y="1335294"/>
                <a:ext cx="2592000" cy="0"/>
              </a:xfrm>
              <a:prstGeom prst="line">
                <a:avLst/>
              </a:prstGeom>
              <a:ln w="1905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Conector recto 31"/>
              <p:cNvCxnSpPr/>
              <p:nvPr/>
            </p:nvCxnSpPr>
            <p:spPr>
              <a:xfrm>
                <a:off x="9317158" y="2283927"/>
                <a:ext cx="1980000" cy="0"/>
              </a:xfrm>
              <a:prstGeom prst="line">
                <a:avLst/>
              </a:prstGeom>
              <a:ln w="1905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Conector recto 33"/>
              <p:cNvCxnSpPr/>
              <p:nvPr/>
            </p:nvCxnSpPr>
            <p:spPr>
              <a:xfrm>
                <a:off x="9312512" y="4745342"/>
                <a:ext cx="1980000" cy="0"/>
              </a:xfrm>
              <a:prstGeom prst="line">
                <a:avLst/>
              </a:prstGeom>
              <a:ln w="1905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Conector recto 37"/>
              <p:cNvCxnSpPr/>
              <p:nvPr/>
            </p:nvCxnSpPr>
            <p:spPr>
              <a:xfrm>
                <a:off x="8777529" y="5913448"/>
                <a:ext cx="2484000" cy="0"/>
              </a:xfrm>
              <a:prstGeom prst="line">
                <a:avLst/>
              </a:prstGeom>
              <a:ln w="1905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Conector recto 39"/>
              <p:cNvCxnSpPr/>
              <p:nvPr/>
            </p:nvCxnSpPr>
            <p:spPr>
              <a:xfrm>
                <a:off x="8787353" y="3535723"/>
                <a:ext cx="2484000" cy="0"/>
              </a:xfrm>
              <a:prstGeom prst="line">
                <a:avLst/>
              </a:prstGeom>
              <a:ln w="19050">
                <a:solidFill>
                  <a:schemeClr val="accent6">
                    <a:lumMod val="50000"/>
                  </a:schemeClr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1" name="Grupo 40"/>
              <p:cNvGrpSpPr/>
              <p:nvPr/>
            </p:nvGrpSpPr>
            <p:grpSpPr>
              <a:xfrm>
                <a:off x="9312512" y="2497699"/>
                <a:ext cx="1822528" cy="943951"/>
                <a:chOff x="9312512" y="2471066"/>
                <a:chExt cx="1822528" cy="943951"/>
              </a:xfrm>
            </p:grpSpPr>
            <p:pic>
              <p:nvPicPr>
                <p:cNvPr id="42" name="Gráfico 41" descr="Agricultura con relleno sólido"/>
                <p:cNvPicPr>
                  <a:picLocks noChangeAspect="1"/>
                </p:cNvPicPr>
                <p:nvPr/>
              </p:nvPicPr>
              <p:blipFill>
                <a:blip r:embed="rId20" cstate="screen">
                  <a:extLst>
                    <a:ext uri="{96DAC541-7B7A-43D3-8B79-37D633B846F1}">
                      <asvg:svgBlip xmlns:asvg="http://schemas.microsoft.com/office/drawing/2016/SVG/main" r:embed="rId2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312512" y="2850773"/>
                  <a:ext cx="564244" cy="564244"/>
                </a:xfrm>
                <a:prstGeom prst="rect">
                  <a:avLst/>
                </a:prstGeom>
              </p:spPr>
            </p:pic>
            <p:pic>
              <p:nvPicPr>
                <p:cNvPr id="44" name="Imagen 43"/>
                <p:cNvPicPr>
                  <a:picLocks noChangeAspect="1"/>
                </p:cNvPicPr>
                <p:nvPr/>
              </p:nvPicPr>
              <p:blipFill rotWithShape="1">
                <a:blip r:embed="rId22" cstate="screen"/>
                <a:srcRect/>
                <a:stretch>
                  <a:fillRect/>
                </a:stretch>
              </p:blipFill>
              <p:spPr>
                <a:xfrm>
                  <a:off x="10081032" y="2888416"/>
                  <a:ext cx="618754" cy="501404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</p:pic>
            <p:pic>
              <p:nvPicPr>
                <p:cNvPr id="46" name="Imagen 45"/>
                <p:cNvPicPr>
                  <a:picLocks noChangeAspect="1"/>
                </p:cNvPicPr>
                <p:nvPr/>
              </p:nvPicPr>
              <p:blipFill rotWithShape="1">
                <a:blip r:embed="rId23" cstate="screen"/>
                <a:srcRect/>
                <a:stretch>
                  <a:fillRect/>
                </a:stretch>
              </p:blipFill>
              <p:spPr>
                <a:xfrm>
                  <a:off x="10572464" y="2471066"/>
                  <a:ext cx="562576" cy="935966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</p:pic>
          </p:grpSp>
        </p:grpSp>
        <p:grpSp>
          <p:nvGrpSpPr>
            <p:cNvPr id="68" name="Grupo 67"/>
            <p:cNvGrpSpPr/>
            <p:nvPr/>
          </p:nvGrpSpPr>
          <p:grpSpPr>
            <a:xfrm>
              <a:off x="725033" y="2971766"/>
              <a:ext cx="3568177" cy="1661018"/>
              <a:chOff x="463555" y="2820326"/>
              <a:chExt cx="3568177" cy="1661018"/>
            </a:xfrm>
          </p:grpSpPr>
          <p:sp>
            <p:nvSpPr>
              <p:cNvPr id="66" name="Google Shape;194;p9"/>
              <p:cNvSpPr txBox="1"/>
              <p:nvPr/>
            </p:nvSpPr>
            <p:spPr>
              <a:xfrm>
                <a:off x="532489" y="2884830"/>
                <a:ext cx="3352007" cy="1569620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t" anchorCtr="0">
                <a:sp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9pPr>
              </a:lstStyle>
              <a:p>
                <a:pPr marR="0" lvl="0" algn="r" rtl="0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400" b="1" u="sng" dirty="0">
                    <a:solidFill>
                      <a:schemeClr val="accent6">
                        <a:lumMod val="75000"/>
                      </a:schemeClr>
                    </a:solidFill>
                    <a:latin typeface="Agency FB" panose="020B0503020202020204" pitchFamily="34" charset="0"/>
                    <a:ea typeface="Arial Black" panose="020B0A04020102020204"/>
                    <a:cs typeface="Arial Black" panose="020B0A04020102020204"/>
                    <a:sym typeface="Arial Black" panose="020B0A04020102020204"/>
                  </a:rPr>
                  <a:t>        DECISIONES BASADAS EN:</a:t>
                </a:r>
              </a:p>
              <a:p>
                <a:pPr marL="227330" marR="0" lvl="0" indent="-227330" algn="r" rtl="0">
                  <a:spcBef>
                    <a:spcPts val="0"/>
                  </a:spcBef>
                  <a:spcAft>
                    <a:spcPts val="0"/>
                  </a:spcAft>
                  <a:buFont typeface="Wingdings" panose="05000000000000000000" pitchFamily="2" charset="2"/>
                  <a:buChar char="ü"/>
                </a:pPr>
                <a:r>
                  <a:rPr lang="en-US" sz="1800" dirty="0">
                    <a:solidFill>
                      <a:schemeClr val="accent6">
                        <a:lumMod val="75000"/>
                      </a:schemeClr>
                    </a:solidFill>
                    <a:latin typeface="Agency FB" panose="020B0503020202020204" pitchFamily="34" charset="0"/>
                    <a:ea typeface="Arial Black" panose="020B0A04020102020204"/>
                    <a:cs typeface="Arial Black" panose="020B0A04020102020204"/>
                    <a:sym typeface="Arial Black" panose="020B0A04020102020204"/>
                  </a:rPr>
                  <a:t>ANÁLISIS NUTRICIONAL (N, P, K, CE, pH)</a:t>
                </a:r>
              </a:p>
              <a:p>
                <a:pPr marL="227330" indent="-227330" algn="r">
                  <a:buFont typeface="Wingdings" panose="05000000000000000000" pitchFamily="2" charset="2"/>
                  <a:buChar char="ü"/>
                </a:pPr>
                <a:r>
                  <a:rPr lang="en-US" sz="1800" dirty="0">
                    <a:solidFill>
                      <a:schemeClr val="accent6">
                        <a:lumMod val="75000"/>
                      </a:schemeClr>
                    </a:solidFill>
                    <a:latin typeface="Agency FB" panose="020B0503020202020204" pitchFamily="34" charset="0"/>
                    <a:ea typeface="Arial Black" panose="020B0A04020102020204"/>
                    <a:cs typeface="Arial Black" panose="020B0A04020102020204"/>
                    <a:sym typeface="Arial Black" panose="020B0A04020102020204"/>
                  </a:rPr>
                  <a:t>MEMORIA HISTÓRICA DEL CAMPO</a:t>
                </a:r>
              </a:p>
              <a:p>
                <a:pPr marL="227330" marR="0" lvl="0" indent="-227330" algn="r" rtl="0">
                  <a:spcBef>
                    <a:spcPts val="0"/>
                  </a:spcBef>
                  <a:spcAft>
                    <a:spcPts val="0"/>
                  </a:spcAft>
                  <a:buFont typeface="Wingdings" panose="05000000000000000000" pitchFamily="2" charset="2"/>
                  <a:buChar char="ü"/>
                </a:pPr>
                <a:r>
                  <a:rPr lang="en-US" sz="1800" dirty="0">
                    <a:solidFill>
                      <a:schemeClr val="accent6">
                        <a:lumMod val="75000"/>
                      </a:schemeClr>
                    </a:solidFill>
                    <a:latin typeface="Agency FB" panose="020B0503020202020204" pitchFamily="34" charset="0"/>
                    <a:ea typeface="Arial Black" panose="020B0A04020102020204"/>
                    <a:cs typeface="Arial Black" panose="020B0A04020102020204"/>
                    <a:sym typeface="Arial Black" panose="020B0A04020102020204"/>
                  </a:rPr>
                  <a:t>COMPOSICIÓN ESTRUCTURAL</a:t>
                </a:r>
              </a:p>
              <a:p>
                <a:pPr marL="227330" marR="0" lvl="0" indent="-227330" algn="r" rtl="0">
                  <a:spcBef>
                    <a:spcPts val="0"/>
                  </a:spcBef>
                  <a:spcAft>
                    <a:spcPts val="0"/>
                  </a:spcAft>
                  <a:buFont typeface="Wingdings" panose="05000000000000000000" pitchFamily="2" charset="2"/>
                  <a:buChar char="ü"/>
                </a:pPr>
                <a:r>
                  <a:rPr lang="en-US" sz="1800" dirty="0">
                    <a:solidFill>
                      <a:schemeClr val="accent6">
                        <a:lumMod val="75000"/>
                      </a:schemeClr>
                    </a:solidFill>
                    <a:latin typeface="Agency FB" panose="020B0503020202020204" pitchFamily="34" charset="0"/>
                    <a:ea typeface="Arial Black" panose="020B0A04020102020204"/>
                    <a:cs typeface="Arial Black" panose="020B0A04020102020204"/>
                    <a:sym typeface="Arial Black" panose="020B0A04020102020204"/>
                  </a:rPr>
                  <a:t>SALUD DE LOS CULTIVOS</a:t>
                </a:r>
                <a:endParaRPr lang="es-MX" sz="2000" dirty="0">
                  <a:solidFill>
                    <a:schemeClr val="accent6">
                      <a:lumMod val="75000"/>
                    </a:schemeClr>
                  </a:solidFill>
                  <a:latin typeface="Agency FB" panose="020B0503020202020204" pitchFamily="34" charset="0"/>
                  <a:ea typeface="Arial Black" panose="020B0A04020102020204"/>
                  <a:cs typeface="Arial Black" panose="020B0A04020102020204"/>
                  <a:sym typeface="Arial Black" panose="020B0A04020102020204"/>
                </a:endParaRPr>
              </a:p>
            </p:txBody>
          </p:sp>
          <p:sp>
            <p:nvSpPr>
              <p:cNvPr id="67" name="Llaves 66"/>
              <p:cNvSpPr/>
              <p:nvPr/>
            </p:nvSpPr>
            <p:spPr>
              <a:xfrm>
                <a:off x="463555" y="2820326"/>
                <a:ext cx="3568177" cy="1661018"/>
              </a:xfrm>
              <a:prstGeom prst="bracePair">
                <a:avLst>
                  <a:gd name="adj" fmla="val 4752"/>
                </a:avLst>
              </a:prstGeom>
              <a:ln>
                <a:solidFill>
                  <a:srgbClr val="115E21"/>
                </a:solidFill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</p:grpSp>
        <p:sp>
          <p:nvSpPr>
            <p:cNvPr id="2" name="CuadroTexto 1"/>
            <p:cNvSpPr txBox="1"/>
            <p:nvPr/>
          </p:nvSpPr>
          <p:spPr>
            <a:xfrm>
              <a:off x="9963950" y="1645585"/>
              <a:ext cx="1300420" cy="50013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s-MX" b="1" dirty="0">
                  <a:solidFill>
                    <a:schemeClr val="accent6">
                      <a:lumMod val="75000"/>
                    </a:schemeClr>
                  </a:solidFill>
                  <a:latin typeface="Agency FB" panose="020B0503020202020204" pitchFamily="34" charset="0"/>
                  <a:cs typeface="Arial Black" panose="020B0A04020102020204"/>
                </a:rPr>
                <a:t>SUELO</a:t>
              </a:r>
            </a:p>
            <a:p>
              <a:pPr algn="r"/>
              <a:endParaRPr lang="es-MX" sz="1200" b="1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  <a:cs typeface="Arial Black" panose="020B0A04020102020204"/>
              </a:endParaRPr>
            </a:p>
            <a:p>
              <a:pPr algn="r"/>
              <a:endParaRPr lang="es-MX" sz="1200" b="1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  <a:cs typeface="Arial Black" panose="020B0A04020102020204"/>
              </a:endParaRPr>
            </a:p>
            <a:p>
              <a:pPr algn="r"/>
              <a:endParaRPr lang="es-MX" sz="1200" b="1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  <a:cs typeface="Arial Black" panose="020B0A04020102020204"/>
              </a:endParaRPr>
            </a:p>
            <a:p>
              <a:pPr algn="r"/>
              <a:endParaRPr lang="es-MX" b="1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  <a:cs typeface="Arial Black" panose="020B0A04020102020204"/>
              </a:endParaRPr>
            </a:p>
            <a:p>
              <a:pPr algn="r"/>
              <a:r>
                <a:rPr lang="es-MX" b="1" dirty="0">
                  <a:solidFill>
                    <a:schemeClr val="accent6">
                      <a:lumMod val="75000"/>
                    </a:schemeClr>
                  </a:solidFill>
                  <a:latin typeface="Agency FB" panose="020B0503020202020204" pitchFamily="34" charset="0"/>
                  <a:cs typeface="Arial Black" panose="020B0A04020102020204"/>
                </a:rPr>
                <a:t>SATÉLITE</a:t>
              </a:r>
            </a:p>
            <a:p>
              <a:pPr algn="r"/>
              <a:endParaRPr lang="es-MX" b="1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  <a:cs typeface="Arial Black" panose="020B0A04020102020204"/>
              </a:endParaRPr>
            </a:p>
            <a:p>
              <a:pPr algn="r"/>
              <a:endParaRPr lang="es-MX" b="1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  <a:cs typeface="Arial Black" panose="020B0A04020102020204"/>
              </a:endParaRPr>
            </a:p>
            <a:p>
              <a:pPr algn="r"/>
              <a:endParaRPr lang="es-MX" b="1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  <a:cs typeface="Arial Black" panose="020B0A04020102020204"/>
              </a:endParaRPr>
            </a:p>
            <a:p>
              <a:pPr algn="r"/>
              <a:endParaRPr lang="es-MX" b="1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  <a:cs typeface="Arial Black" panose="020B0A04020102020204"/>
              </a:endParaRPr>
            </a:p>
            <a:p>
              <a:pPr algn="r"/>
              <a:endParaRPr lang="es-MX" b="1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  <a:cs typeface="Arial Black" panose="020B0A04020102020204"/>
              </a:endParaRPr>
            </a:p>
            <a:p>
              <a:pPr algn="r"/>
              <a:r>
                <a:rPr lang="es-MX" b="1" dirty="0">
                  <a:solidFill>
                    <a:schemeClr val="accent6">
                      <a:lumMod val="75000"/>
                    </a:schemeClr>
                  </a:solidFill>
                  <a:latin typeface="Agency FB" panose="020B0503020202020204" pitchFamily="34" charset="0"/>
                  <a:cs typeface="Arial Black" panose="020B0A04020102020204"/>
                </a:rPr>
                <a:t>SISTEMA DE RIEGO</a:t>
              </a:r>
            </a:p>
            <a:p>
              <a:pPr algn="r"/>
              <a:endParaRPr lang="es-MX" sz="1200" b="1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  <a:cs typeface="Arial Black" panose="020B0A04020102020204"/>
              </a:endParaRPr>
            </a:p>
            <a:p>
              <a:pPr algn="r"/>
              <a:endParaRPr lang="es-MX" sz="1200" b="1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  <a:cs typeface="Arial Black" panose="020B0A04020102020204"/>
              </a:endParaRPr>
            </a:p>
            <a:p>
              <a:pPr algn="r"/>
              <a:endParaRPr lang="es-MX" sz="1200" b="1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  <a:cs typeface="Arial Black" panose="020B0A04020102020204"/>
              </a:endParaRPr>
            </a:p>
            <a:p>
              <a:pPr algn="r"/>
              <a:endParaRPr lang="es-MX" b="1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  <a:cs typeface="Arial Black" panose="020B0A04020102020204"/>
              </a:endParaRPr>
            </a:p>
            <a:p>
              <a:pPr algn="r"/>
              <a:endParaRPr lang="es-MX" b="1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  <a:cs typeface="Arial Black" panose="020B0A04020102020204"/>
              </a:endParaRPr>
            </a:p>
            <a:p>
              <a:pPr algn="r"/>
              <a:r>
                <a:rPr lang="es-MX" b="1" dirty="0">
                  <a:solidFill>
                    <a:schemeClr val="accent6">
                      <a:lumMod val="75000"/>
                    </a:schemeClr>
                  </a:solidFill>
                  <a:latin typeface="Agency FB" panose="020B0503020202020204" pitchFamily="34" charset="0"/>
                  <a:cs typeface="Arial Black" panose="020B0A04020102020204"/>
                </a:rPr>
                <a:t>METEOROLOGÍA</a:t>
              </a:r>
            </a:p>
            <a:p>
              <a:pPr algn="r"/>
              <a:endParaRPr lang="es-MX" sz="1200" b="1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  <a:cs typeface="Arial Black" panose="020B0A04020102020204"/>
              </a:endParaRPr>
            </a:p>
            <a:p>
              <a:pPr algn="r"/>
              <a:endParaRPr lang="es-MX" sz="1200" b="1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  <a:cs typeface="Arial Black" panose="020B0A04020102020204"/>
              </a:endParaRPr>
            </a:p>
            <a:p>
              <a:pPr algn="r"/>
              <a:endParaRPr lang="es-MX" sz="1200" b="1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  <a:cs typeface="Arial Black" panose="020B0A04020102020204"/>
              </a:endParaRPr>
            </a:p>
            <a:p>
              <a:pPr algn="r"/>
              <a:endParaRPr lang="es-MX" sz="1200" b="1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  <a:cs typeface="Arial Black" panose="020B0A04020102020204"/>
              </a:endParaRPr>
            </a:p>
            <a:p>
              <a:pPr algn="r"/>
              <a:endParaRPr lang="es-MX" b="1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  <a:cs typeface="Arial Black" panose="020B0A04020102020204"/>
              </a:endParaRPr>
            </a:p>
            <a:p>
              <a:pPr algn="r"/>
              <a:r>
                <a:rPr lang="es-MX" b="1" dirty="0">
                  <a:solidFill>
                    <a:schemeClr val="accent6">
                      <a:lumMod val="75000"/>
                    </a:schemeClr>
                  </a:solidFill>
                  <a:latin typeface="Agency FB" panose="020B0503020202020204" pitchFamily="34" charset="0"/>
                  <a:cs typeface="Arial Black" panose="020B0A04020102020204"/>
                </a:rPr>
                <a:t>PRODUCTORES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upo 21"/>
          <p:cNvGrpSpPr/>
          <p:nvPr/>
        </p:nvGrpSpPr>
        <p:grpSpPr>
          <a:xfrm>
            <a:off x="7167377" y="636019"/>
            <a:ext cx="4436046" cy="2932422"/>
            <a:chOff x="-69155" y="1409387"/>
            <a:chExt cx="8153440" cy="538978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6" name="Imagen 5"/>
            <p:cNvPicPr>
              <a:picLocks noChangeAspect="1"/>
            </p:cNvPicPr>
            <p:nvPr/>
          </p:nvPicPr>
          <p:blipFill rotWithShape="1">
            <a:blip r:embed="rId3" cstate="hq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>
            <a:xfrm>
              <a:off x="-69155" y="1767517"/>
              <a:ext cx="7619669" cy="5031653"/>
            </a:xfrm>
            <a:prstGeom prst="rect">
              <a:avLst/>
            </a:prstGeom>
          </p:spPr>
        </p:pic>
        <p:sp>
          <p:nvSpPr>
            <p:cNvPr id="15" name="Globo: línea doblada sin borde 14"/>
            <p:cNvSpPr/>
            <p:nvPr/>
          </p:nvSpPr>
          <p:spPr>
            <a:xfrm>
              <a:off x="3187960" y="1409387"/>
              <a:ext cx="4896325" cy="1818641"/>
            </a:xfrm>
            <a:prstGeom prst="callout2">
              <a:avLst>
                <a:gd name="adj1" fmla="val 40681"/>
                <a:gd name="adj2" fmla="val 97853"/>
                <a:gd name="adj3" fmla="val 40502"/>
                <a:gd name="adj4" fmla="val 9327"/>
                <a:gd name="adj5" fmla="val 74765"/>
                <a:gd name="adj6" fmla="val -7201"/>
              </a:avLst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s-MX" sz="2000" b="1" i="0" dirty="0">
                  <a:solidFill>
                    <a:schemeClr val="accent6">
                      <a:lumMod val="75000"/>
                    </a:schemeClr>
                  </a:solidFill>
                  <a:latin typeface="Agency FB" panose="020B0503020202020204" pitchFamily="34" charset="0"/>
                  <a:sym typeface="Pacifico"/>
                </a:rPr>
                <a:t>    Total cultivadas ~22 </a:t>
              </a:r>
              <a:r>
                <a:rPr lang="es-MX" sz="2000" b="1" i="0" dirty="0" err="1">
                  <a:solidFill>
                    <a:schemeClr val="accent6">
                      <a:lumMod val="75000"/>
                    </a:schemeClr>
                  </a:solidFill>
                  <a:latin typeface="Agency FB" panose="020B0503020202020204" pitchFamily="34" charset="0"/>
                  <a:sym typeface="Pacifico"/>
                </a:rPr>
                <a:t>Mha</a:t>
              </a:r>
              <a:endParaRPr lang="es-MX" sz="2000" b="1" i="0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  <a:sym typeface="Pacifico"/>
              </a:endParaRPr>
            </a:p>
            <a:p>
              <a:pPr algn="r"/>
              <a:r>
                <a:rPr lang="es-MX" sz="1600" b="1" i="0" dirty="0">
                  <a:solidFill>
                    <a:schemeClr val="accent6">
                      <a:lumMod val="75000"/>
                    </a:schemeClr>
                  </a:solidFill>
                  <a:latin typeface="Agency FB" panose="020B0503020202020204" pitchFamily="34" charset="0"/>
                  <a:sym typeface="Pacifico"/>
                </a:rPr>
                <a:t>México (riego) ~6,9 </a:t>
              </a:r>
              <a:r>
                <a:rPr lang="es-MX" sz="1600" b="1" i="0" dirty="0" err="1">
                  <a:solidFill>
                    <a:schemeClr val="accent6">
                      <a:lumMod val="75000"/>
                    </a:schemeClr>
                  </a:solidFill>
                  <a:latin typeface="Agency FB" panose="020B0503020202020204" pitchFamily="34" charset="0"/>
                  <a:sym typeface="Pacifico"/>
                </a:rPr>
                <a:t>Mha</a:t>
              </a:r>
              <a:br>
                <a:rPr lang="es-MX" sz="1600" b="1" i="0" dirty="0">
                  <a:solidFill>
                    <a:schemeClr val="accent6">
                      <a:lumMod val="75000"/>
                    </a:schemeClr>
                  </a:solidFill>
                  <a:latin typeface="Agency FB" panose="020B0503020202020204" pitchFamily="34" charset="0"/>
                  <a:sym typeface="Pacifico"/>
                </a:rPr>
              </a:br>
              <a:r>
                <a:rPr lang="es-MX" sz="1600" b="1" i="0" dirty="0">
                  <a:solidFill>
                    <a:schemeClr val="accent6">
                      <a:lumMod val="75000"/>
                    </a:schemeClr>
                  </a:solidFill>
                  <a:latin typeface="Agency FB" panose="020B0503020202020204" pitchFamily="34" charset="0"/>
                  <a:sym typeface="Pacifico"/>
                </a:rPr>
                <a:t>Chihuahua +1,9 </a:t>
              </a:r>
              <a:r>
                <a:rPr lang="es-MX" sz="1600" b="1" i="0" dirty="0" err="1">
                  <a:solidFill>
                    <a:schemeClr val="accent6">
                      <a:lumMod val="75000"/>
                    </a:schemeClr>
                  </a:solidFill>
                  <a:latin typeface="Agency FB" panose="020B0503020202020204" pitchFamily="34" charset="0"/>
                  <a:sym typeface="Pacifico"/>
                </a:rPr>
                <a:t>Mha</a:t>
              </a:r>
              <a:endParaRPr lang="es-MX" sz="1600" b="1" i="0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  <a:sym typeface="Pacifico"/>
              </a:endParaRPr>
            </a:p>
          </p:txBody>
        </p:sp>
        <p:cxnSp>
          <p:nvCxnSpPr>
            <p:cNvPr id="20" name="Conector recto 19"/>
            <p:cNvCxnSpPr/>
            <p:nvPr/>
          </p:nvCxnSpPr>
          <p:spPr>
            <a:xfrm flipV="1">
              <a:off x="2541098" y="2720453"/>
              <a:ext cx="377658" cy="323707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upo 3"/>
          <p:cNvGrpSpPr/>
          <p:nvPr/>
        </p:nvGrpSpPr>
        <p:grpSpPr>
          <a:xfrm>
            <a:off x="304252" y="1404926"/>
            <a:ext cx="9490891" cy="5057076"/>
            <a:chOff x="227250" y="1388213"/>
            <a:chExt cx="9490891" cy="5057076"/>
          </a:xfrm>
        </p:grpSpPr>
        <p:grpSp>
          <p:nvGrpSpPr>
            <p:cNvPr id="9" name="Grupo 8"/>
            <p:cNvGrpSpPr/>
            <p:nvPr/>
          </p:nvGrpSpPr>
          <p:grpSpPr>
            <a:xfrm>
              <a:off x="227250" y="1388213"/>
              <a:ext cx="9490891" cy="5057076"/>
              <a:chOff x="-439106" y="1225264"/>
              <a:chExt cx="9490891" cy="5057076"/>
            </a:xfrm>
          </p:grpSpPr>
          <p:grpSp>
            <p:nvGrpSpPr>
              <p:cNvPr id="23" name="Grupo 22"/>
              <p:cNvGrpSpPr/>
              <p:nvPr/>
            </p:nvGrpSpPr>
            <p:grpSpPr>
              <a:xfrm>
                <a:off x="2017588" y="1225264"/>
                <a:ext cx="7034197" cy="5057076"/>
                <a:chOff x="677092" y="1093181"/>
                <a:chExt cx="7034197" cy="5057076"/>
              </a:xfrm>
            </p:grpSpPr>
            <p:graphicFrame>
              <p:nvGraphicFramePr>
                <p:cNvPr id="7" name="Gráfico 6"/>
                <p:cNvGraphicFramePr/>
                <p:nvPr/>
              </p:nvGraphicFramePr>
              <p:xfrm>
                <a:off x="677092" y="1965000"/>
                <a:ext cx="4257807" cy="3572910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4"/>
                </a:graphicData>
              </a:graphic>
            </p:graphicFrame>
            <p:sp>
              <p:nvSpPr>
                <p:cNvPr id="36" name="Globo: línea doblada sin borde 35"/>
                <p:cNvSpPr/>
                <p:nvPr/>
              </p:nvSpPr>
              <p:spPr>
                <a:xfrm>
                  <a:off x="4516921" y="5272556"/>
                  <a:ext cx="3194368" cy="877701"/>
                </a:xfrm>
                <a:prstGeom prst="callout2">
                  <a:avLst>
                    <a:gd name="adj1" fmla="val 52750"/>
                    <a:gd name="adj2" fmla="val -1493"/>
                    <a:gd name="adj3" fmla="val 52750"/>
                    <a:gd name="adj4" fmla="val -13921"/>
                    <a:gd name="adj5" fmla="val -558"/>
                    <a:gd name="adj6" fmla="val -27077"/>
                  </a:avLst>
                </a:prstGeom>
                <a:noFill/>
                <a:ln>
                  <a:solidFill>
                    <a:schemeClr val="accent6">
                      <a:lumMod val="7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es-MX" sz="2800" b="1" dirty="0">
                      <a:solidFill>
                        <a:schemeClr val="accent6">
                          <a:lumMod val="75000"/>
                        </a:schemeClr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Agency FB" panose="020B0503020202020204" pitchFamily="34" charset="0"/>
                      <a:sym typeface="Pacifico"/>
                    </a:rPr>
                    <a:t>Pequeños y medianos productores</a:t>
                  </a:r>
                  <a:endParaRPr lang="es-MX" sz="2000" b="1" i="0" dirty="0"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gency FB" panose="020B0503020202020204" pitchFamily="34" charset="0"/>
                    <a:sym typeface="Pacifico"/>
                  </a:endParaRPr>
                </a:p>
              </p:txBody>
            </p:sp>
            <p:sp>
              <p:nvSpPr>
                <p:cNvPr id="37" name="Globo: línea doblada sin borde 36"/>
                <p:cNvSpPr/>
                <p:nvPr/>
              </p:nvSpPr>
              <p:spPr>
                <a:xfrm>
                  <a:off x="933367" y="1093181"/>
                  <a:ext cx="2802455" cy="569667"/>
                </a:xfrm>
                <a:prstGeom prst="callout2">
                  <a:avLst>
                    <a:gd name="adj1" fmla="val 102688"/>
                    <a:gd name="adj2" fmla="val 19693"/>
                    <a:gd name="adj3" fmla="val 141925"/>
                    <a:gd name="adj4" fmla="val 19976"/>
                    <a:gd name="adj5" fmla="val 218781"/>
                    <a:gd name="adj6" fmla="val 30076"/>
                  </a:avLst>
                </a:prstGeom>
                <a:noFill/>
                <a:ln w="28575"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es-MX" sz="2800" b="1" dirty="0">
                      <a:solidFill>
                        <a:schemeClr val="accent6">
                          <a:lumMod val="75000"/>
                        </a:schemeClr>
                      </a:solidFill>
                      <a:latin typeface="Agency FB" panose="020B0503020202020204" pitchFamily="34" charset="0"/>
                      <a:sym typeface="Pacifico"/>
                    </a:rPr>
                    <a:t>Grandes productores</a:t>
                  </a:r>
                  <a:endParaRPr lang="es-MX" sz="2000" b="1" i="0" dirty="0">
                    <a:solidFill>
                      <a:schemeClr val="accent6">
                        <a:lumMod val="75000"/>
                      </a:schemeClr>
                    </a:solidFill>
                    <a:latin typeface="Agency FB" panose="020B0503020202020204" pitchFamily="34" charset="0"/>
                    <a:sym typeface="Pacifico"/>
                  </a:endParaRPr>
                </a:p>
              </p:txBody>
            </p:sp>
          </p:grpSp>
          <p:grpSp>
            <p:nvGrpSpPr>
              <p:cNvPr id="18" name="Grupo 17"/>
              <p:cNvGrpSpPr/>
              <p:nvPr/>
            </p:nvGrpSpPr>
            <p:grpSpPr>
              <a:xfrm>
                <a:off x="1155257" y="2024053"/>
                <a:ext cx="1348624" cy="565944"/>
                <a:chOff x="4348497" y="2415192"/>
                <a:chExt cx="1526518" cy="640598"/>
              </a:xfrm>
            </p:grpSpPr>
            <p:pic>
              <p:nvPicPr>
                <p:cNvPr id="19" name="Picture 2" descr="Home"/>
                <p:cNvPicPr>
                  <a:picLocks noChangeAspect="1" noChangeArrowheads="1"/>
                </p:cNvPicPr>
                <p:nvPr/>
              </p:nvPicPr>
              <p:blipFill>
                <a:blip r:embed="rId5" cstate="hqprint"/>
                <a:srcRect/>
                <a:stretch>
                  <a:fillRect/>
                </a:stretch>
              </p:blipFill>
              <p:spPr bwMode="auto">
                <a:xfrm>
                  <a:off x="4448021" y="2415192"/>
                  <a:ext cx="1426994" cy="52463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21" name="CuadroTexto 20"/>
                <p:cNvSpPr txBox="1"/>
                <p:nvPr/>
              </p:nvSpPr>
              <p:spPr>
                <a:xfrm>
                  <a:off x="4348497" y="2840346"/>
                  <a:ext cx="1426994" cy="215444"/>
                </a:xfrm>
                <a:prstGeom prst="rect">
                  <a:avLst/>
                </a:prstGeom>
                <a:noFill/>
                <a:effectLst>
                  <a:outerShdw blurRad="50800" dist="50800" dir="5400000" algn="ctr" rotWithShape="0">
                    <a:schemeClr val="bg1"/>
                  </a:outerShdw>
                </a:effectLst>
              </p:spPr>
              <p:txBody>
                <a:bodyPr wrap="none" rtlCol="0">
                  <a:sp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>
                    <a:defRPr sz="1100" i="1">
                      <a:solidFill>
                        <a:schemeClr val="accent5"/>
                      </a:solidFill>
                    </a:defRPr>
                  </a:lvl1pPr>
                </a:lstStyle>
                <a:p>
                  <a:r>
                    <a:rPr lang="es-MX" sz="800" dirty="0"/>
                    <a:t>(https://www.agsense.com)</a:t>
                  </a:r>
                </a:p>
              </p:txBody>
            </p:sp>
          </p:grpSp>
          <p:grpSp>
            <p:nvGrpSpPr>
              <p:cNvPr id="25" name="Grupo 24"/>
              <p:cNvGrpSpPr/>
              <p:nvPr/>
            </p:nvGrpSpPr>
            <p:grpSpPr>
              <a:xfrm>
                <a:off x="-439106" y="3145411"/>
                <a:ext cx="1685553" cy="419459"/>
                <a:chOff x="6054941" y="3818727"/>
                <a:chExt cx="1907895" cy="474790"/>
              </a:xfrm>
            </p:grpSpPr>
            <p:pic>
              <p:nvPicPr>
                <p:cNvPr id="26" name="Picture 4" descr="Solenoide Hunter Riego Para Todos Los Modelos De Valvulas - $ 1.499,00 en  Mercado Libre"/>
                <p:cNvPicPr>
                  <a:picLocks noChangeAspect="1" noChangeArrowheads="1"/>
                </p:cNvPicPr>
                <p:nvPr/>
              </p:nvPicPr>
              <p:blipFill rotWithShape="1">
                <a:blip r:embed="rId6" cstate="hqprint">
                  <a:clrChange>
                    <a:clrFrom>
                      <a:srgbClr val="FEFEFE"/>
                    </a:clrFrom>
                    <a:clrTo>
                      <a:srgbClr val="FEFEFE">
                        <a:alpha val="0"/>
                      </a:srgbClr>
                    </a:clrTo>
                  </a:clrChange>
                </a:blip>
                <a:srcRect/>
                <a:stretch>
                  <a:fillRect/>
                </a:stretch>
              </p:blipFill>
              <p:spPr bwMode="auto">
                <a:xfrm>
                  <a:off x="6618129" y="3818727"/>
                  <a:ext cx="1115009" cy="38118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27" name="CuadroTexto 26"/>
                <p:cNvSpPr txBox="1"/>
                <p:nvPr/>
              </p:nvSpPr>
              <p:spPr>
                <a:xfrm>
                  <a:off x="6054941" y="4078073"/>
                  <a:ext cx="1907895" cy="215444"/>
                </a:xfrm>
                <a:prstGeom prst="rect">
                  <a:avLst/>
                </a:prstGeom>
                <a:noFill/>
                <a:effectLst>
                  <a:outerShdw blurRad="50800" dist="50800" dir="5400000" algn="ctr" rotWithShape="0">
                    <a:schemeClr val="bg1"/>
                  </a:outerShdw>
                </a:effectLst>
              </p:spPr>
              <p:txBody>
                <a:bodyPr wrap="none" rtlCol="0">
                  <a:spAutoFit/>
                </a:bodyPr>
                <a:lstStyle/>
                <a:p>
                  <a:r>
                    <a:rPr lang="es-MX" sz="800" i="1" dirty="0">
                      <a:solidFill>
                        <a:schemeClr val="accent5"/>
                      </a:solidFill>
                    </a:rPr>
                    <a:t>(https://www.hunterindustries.com/es)</a:t>
                  </a:r>
                </a:p>
              </p:txBody>
            </p:sp>
          </p:grpSp>
          <p:grpSp>
            <p:nvGrpSpPr>
              <p:cNvPr id="28" name="Grupo 27"/>
              <p:cNvGrpSpPr/>
              <p:nvPr/>
            </p:nvGrpSpPr>
            <p:grpSpPr>
              <a:xfrm>
                <a:off x="1083244" y="2745698"/>
                <a:ext cx="1162977" cy="534001"/>
                <a:chOff x="4840189" y="3561401"/>
                <a:chExt cx="1316386" cy="604441"/>
              </a:xfrm>
            </p:grpSpPr>
            <p:pic>
              <p:nvPicPr>
                <p:cNvPr id="29" name="Picture 6" descr="Reinke | Sistemas de Riego | Directorio Agrícola"/>
                <p:cNvPicPr>
                  <a:picLocks noChangeAspect="1" noChangeArrowheads="1"/>
                </p:cNvPicPr>
                <p:nvPr/>
              </p:nvPicPr>
              <p:blipFill>
                <a:blip r:embed="rId7"/>
                <a:srcRect/>
                <a:stretch>
                  <a:fillRect/>
                </a:stretch>
              </p:blipFill>
              <p:spPr bwMode="auto">
                <a:xfrm>
                  <a:off x="4992373" y="3561401"/>
                  <a:ext cx="1111983" cy="48649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3" name="CuadroTexto 32"/>
                <p:cNvSpPr txBox="1"/>
                <p:nvPr/>
              </p:nvSpPr>
              <p:spPr>
                <a:xfrm>
                  <a:off x="4840189" y="3950398"/>
                  <a:ext cx="1316386" cy="215444"/>
                </a:xfrm>
                <a:prstGeom prst="rect">
                  <a:avLst/>
                </a:prstGeom>
                <a:noFill/>
                <a:effectLst>
                  <a:outerShdw blurRad="50800" dist="50800" dir="5400000" algn="ctr" rotWithShape="0">
                    <a:schemeClr val="bg1"/>
                  </a:outerShdw>
                </a:effectLst>
              </p:spPr>
              <p:txBody>
                <a:bodyPr wrap="none" rtlCol="0">
                  <a:sp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>
                    <a:defRPr sz="1100" i="1">
                      <a:solidFill>
                        <a:schemeClr val="accent5"/>
                      </a:solidFill>
                    </a:defRPr>
                  </a:lvl1pPr>
                </a:lstStyle>
                <a:p>
                  <a:r>
                    <a:rPr lang="es-MX" sz="800" dirty="0"/>
                    <a:t>(https://www.reinke.com)</a:t>
                  </a:r>
                </a:p>
              </p:txBody>
            </p:sp>
          </p:grpSp>
          <p:grpSp>
            <p:nvGrpSpPr>
              <p:cNvPr id="34" name="Grupo 33"/>
              <p:cNvGrpSpPr/>
              <p:nvPr/>
            </p:nvGrpSpPr>
            <p:grpSpPr>
              <a:xfrm>
                <a:off x="382550" y="1546215"/>
                <a:ext cx="1481620" cy="462816"/>
                <a:chOff x="3246309" y="1918557"/>
                <a:chExt cx="1677062" cy="523866"/>
              </a:xfrm>
            </p:grpSpPr>
            <p:pic>
              <p:nvPicPr>
                <p:cNvPr id="35" name="Picture 2" descr="A picture containing drawing&#10;&#10;Description automatically generated"/>
                <p:cNvPicPr>
                  <a:picLocks noChangeAspect="1"/>
                </p:cNvPicPr>
                <p:nvPr/>
              </p:nvPicPr>
              <p:blipFill>
                <a:blip r:embed="rId8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tretch>
                  <a:fillRect/>
                </a:stretch>
              </p:blipFill>
              <p:spPr>
                <a:xfrm>
                  <a:off x="3477885" y="1918557"/>
                  <a:ext cx="1445485" cy="358967"/>
                </a:xfrm>
                <a:prstGeom prst="rect">
                  <a:avLst/>
                </a:prstGeom>
              </p:spPr>
            </p:pic>
            <p:sp>
              <p:nvSpPr>
                <p:cNvPr id="38" name="CuadroTexto 37"/>
                <p:cNvSpPr txBox="1"/>
                <p:nvPr/>
              </p:nvSpPr>
              <p:spPr>
                <a:xfrm>
                  <a:off x="3246309" y="2226979"/>
                  <a:ext cx="1677062" cy="215444"/>
                </a:xfrm>
                <a:prstGeom prst="rect">
                  <a:avLst/>
                </a:prstGeom>
                <a:noFill/>
                <a:effectLst>
                  <a:outerShdw blurRad="50800" dist="50800" dir="5400000" algn="ctr" rotWithShape="0">
                    <a:schemeClr val="bg1"/>
                  </a:outerShdw>
                </a:effectLst>
              </p:spPr>
              <p:txBody>
                <a:bodyPr wrap="none" rtlCol="0">
                  <a:sp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>
                    <a:defRPr sz="1100" i="1">
                      <a:solidFill>
                        <a:schemeClr val="accent5"/>
                      </a:solidFill>
                    </a:defRPr>
                  </a:lvl1pPr>
                </a:lstStyle>
                <a:p>
                  <a:r>
                    <a:rPr lang="es-MX" sz="800" dirty="0"/>
                    <a:t>(https://ww2.valleyirrigation.com)</a:t>
                  </a:r>
                </a:p>
              </p:txBody>
            </p:sp>
          </p:grpSp>
          <p:grpSp>
            <p:nvGrpSpPr>
              <p:cNvPr id="39" name="Grupo 38"/>
              <p:cNvGrpSpPr/>
              <p:nvPr/>
            </p:nvGrpSpPr>
            <p:grpSpPr>
              <a:xfrm>
                <a:off x="5813607" y="3670937"/>
                <a:ext cx="2661306" cy="868967"/>
                <a:chOff x="7335916" y="2266744"/>
                <a:chExt cx="2661306" cy="868967"/>
              </a:xfrm>
            </p:grpSpPr>
            <p:pic>
              <p:nvPicPr>
                <p:cNvPr id="40" name="Picture 12"/>
                <p:cNvPicPr>
                  <a:picLocks noChangeAspect="1"/>
                </p:cNvPicPr>
                <p:nvPr/>
              </p:nvPicPr>
              <p:blipFill>
                <a:blip r:embed="rId9" cstate="hqprint"/>
                <a:stretch>
                  <a:fillRect/>
                </a:stretch>
              </p:blipFill>
              <p:spPr>
                <a:xfrm>
                  <a:off x="7379726" y="2266744"/>
                  <a:ext cx="2589717" cy="738162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</p:pic>
            <p:sp>
              <p:nvSpPr>
                <p:cNvPr id="41" name="CuadroTexto 40"/>
                <p:cNvSpPr txBox="1"/>
                <p:nvPr/>
              </p:nvSpPr>
              <p:spPr>
                <a:xfrm>
                  <a:off x="7335916" y="2889490"/>
                  <a:ext cx="2661306" cy="246221"/>
                </a:xfrm>
                <a:prstGeom prst="rect">
                  <a:avLst/>
                </a:prstGeom>
                <a:noFill/>
                <a:effectLst>
                  <a:outerShdw blurRad="50800" dist="50800" dir="5400000" algn="ctr" rotWithShape="0">
                    <a:schemeClr val="bg1"/>
                  </a:outerShdw>
                </a:effectLst>
              </p:spPr>
              <p:txBody>
                <a:bodyPr wrap="none" rtlCol="0">
                  <a:sp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>
                    <a:defRPr sz="1100" i="1">
                      <a:solidFill>
                        <a:schemeClr val="accent5"/>
                      </a:solidFill>
                    </a:defRPr>
                  </a:lvl1pPr>
                </a:lstStyle>
                <a:p>
                  <a:r>
                    <a:rPr lang="es-MX" sz="1000" spc="100" dirty="0"/>
                    <a:t>(http://dtaamerica.com/dta-agricola)</a:t>
                  </a:r>
                </a:p>
              </p:txBody>
            </p:sp>
          </p:grpSp>
          <p:grpSp>
            <p:nvGrpSpPr>
              <p:cNvPr id="42" name="Grupo 41"/>
              <p:cNvGrpSpPr/>
              <p:nvPr/>
            </p:nvGrpSpPr>
            <p:grpSpPr>
              <a:xfrm>
                <a:off x="2126841" y="5310268"/>
                <a:ext cx="1549402" cy="913400"/>
                <a:chOff x="6095192" y="2920357"/>
                <a:chExt cx="1753783" cy="1033887"/>
              </a:xfrm>
            </p:grpSpPr>
            <p:pic>
              <p:nvPicPr>
                <p:cNvPr id="43" name="Imagen 42"/>
                <p:cNvPicPr>
                  <a:picLocks noChangeAspect="1"/>
                </p:cNvPicPr>
                <p:nvPr/>
              </p:nvPicPr>
              <p:blipFill>
                <a:blip r:embed="rId10" cstate="hqprint">
                  <a:clrChange>
                    <a:clrFrom>
                      <a:srgbClr val="F6F6F6"/>
                    </a:clrFrom>
                    <a:clrTo>
                      <a:srgbClr val="F6F6F6">
                        <a:alpha val="0"/>
                      </a:srgbClr>
                    </a:clrTo>
                  </a:clrChange>
                </a:blip>
                <a:stretch>
                  <a:fillRect/>
                </a:stretch>
              </p:blipFill>
              <p:spPr>
                <a:xfrm>
                  <a:off x="6703943" y="2920357"/>
                  <a:ext cx="640122" cy="846991"/>
                </a:xfrm>
                <a:prstGeom prst="rect">
                  <a:avLst/>
                </a:prstGeom>
              </p:spPr>
            </p:pic>
            <p:sp>
              <p:nvSpPr>
                <p:cNvPr id="44" name="CuadroTexto 43"/>
                <p:cNvSpPr txBox="1"/>
                <p:nvPr/>
              </p:nvSpPr>
              <p:spPr>
                <a:xfrm>
                  <a:off x="6095192" y="3710381"/>
                  <a:ext cx="1753783" cy="243863"/>
                </a:xfrm>
                <a:prstGeom prst="rect">
                  <a:avLst/>
                </a:prstGeom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s-MX" sz="800" i="1" dirty="0">
                      <a:solidFill>
                        <a:schemeClr val="accent5">
                          <a:lumMod val="75000"/>
                        </a:schemeClr>
                      </a:solidFill>
                    </a:rPr>
                    <a:t>Vendedores independientes</a:t>
                  </a:r>
                </a:p>
              </p:txBody>
            </p:sp>
          </p:grpSp>
        </p:grpSp>
        <p:pic>
          <p:nvPicPr>
            <p:cNvPr id="2" name="Imagen 1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67449" y="2428786"/>
              <a:ext cx="1382151" cy="307145"/>
            </a:xfrm>
            <a:prstGeom prst="rect">
              <a:avLst/>
            </a:prstGeom>
          </p:spPr>
        </p:pic>
        <p:sp>
          <p:nvSpPr>
            <p:cNvPr id="3" name="CuadroTexto 2"/>
            <p:cNvSpPr txBox="1"/>
            <p:nvPr/>
          </p:nvSpPr>
          <p:spPr>
            <a:xfrm>
              <a:off x="295703" y="2747071"/>
              <a:ext cx="1414170" cy="215444"/>
            </a:xfrm>
            <a:prstGeom prst="rect">
              <a:avLst/>
            </a:prstGeom>
            <a:noFill/>
            <a:effectLst>
              <a:outerShdw blurRad="50800" dist="50800" dir="5400000" algn="ctr" rotWithShape="0">
                <a:schemeClr val="bg1"/>
              </a:outerShdw>
            </a:effectLst>
          </p:spPr>
          <p:txBody>
            <a:bodyPr wrap="none" rtlCol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>
                <a:defRPr sz="1100" i="1">
                  <a:solidFill>
                    <a:schemeClr val="accent5"/>
                  </a:solidFill>
                </a:defRPr>
              </a:lvl1pPr>
            </a:lstStyle>
            <a:p>
              <a:r>
                <a:rPr lang="es-MX" sz="800" dirty="0"/>
                <a:t>(https://www.lindsay.com/)</a:t>
              </a:r>
            </a:p>
          </p:txBody>
        </p:sp>
      </p:grpSp>
      <p:grpSp>
        <p:nvGrpSpPr>
          <p:cNvPr id="5" name="Google Shape;123;p6"/>
          <p:cNvGrpSpPr/>
          <p:nvPr/>
        </p:nvGrpSpPr>
        <p:grpSpPr>
          <a:xfrm rot="5400000">
            <a:off x="2926963" y="-2867578"/>
            <a:ext cx="1076960" cy="6774605"/>
            <a:chOff x="382" y="1300"/>
            <a:chExt cx="1696" cy="8932"/>
          </a:xfrm>
        </p:grpSpPr>
        <p:sp>
          <p:nvSpPr>
            <p:cNvPr id="8" name="Google Shape;124;p6"/>
            <p:cNvSpPr txBox="1"/>
            <p:nvPr/>
          </p:nvSpPr>
          <p:spPr>
            <a:xfrm rot="16200000">
              <a:off x="-3217" y="4899"/>
              <a:ext cx="8894" cy="1696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r>
                <a:rPr lang="es-MX" sz="3600" b="1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  <a:t>Comercialización</a:t>
              </a:r>
              <a:br>
                <a:rPr lang="es-MX" sz="3600" b="1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</a:br>
              <a:r>
                <a:rPr lang="es-MX" sz="2800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  <a:t>MERCADO OBJETIVO</a:t>
              </a:r>
              <a:endParaRPr lang="es-MX" sz="2800" i="1" dirty="0">
                <a:solidFill>
                  <a:srgbClr val="115E21"/>
                </a:solidFill>
                <a:latin typeface="Agency FB" panose="020B0503020202020204" pitchFamily="34" charset="0"/>
              </a:endParaRPr>
            </a:p>
          </p:txBody>
        </p:sp>
        <p:cxnSp>
          <p:nvCxnSpPr>
            <p:cNvPr id="10" name="Google Shape;125;p6"/>
            <p:cNvCxnSpPr/>
            <p:nvPr/>
          </p:nvCxnSpPr>
          <p:spPr>
            <a:xfrm>
              <a:off x="1331" y="2466"/>
              <a:ext cx="0" cy="7766"/>
            </a:xfrm>
            <a:prstGeom prst="straightConnector1">
              <a:avLst/>
            </a:prstGeom>
            <a:noFill/>
            <a:ln w="38100" cap="flat" cmpd="sng">
              <a:solidFill>
                <a:schemeClr val="accent6">
                  <a:lumMod val="75000"/>
                </a:schemeClr>
              </a:solidFill>
              <a:prstDash val="dot"/>
              <a:miter lim="800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cxn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upo 51"/>
          <p:cNvGrpSpPr/>
          <p:nvPr/>
        </p:nvGrpSpPr>
        <p:grpSpPr>
          <a:xfrm>
            <a:off x="1523765" y="1186475"/>
            <a:ext cx="8889222" cy="5186168"/>
            <a:chOff x="2354608" y="444500"/>
            <a:chExt cx="11754784" cy="6858000"/>
          </a:xfrm>
        </p:grpSpPr>
        <p:pic>
          <p:nvPicPr>
            <p:cNvPr id="14" name="Imagen 13"/>
            <p:cNvPicPr>
              <a:picLocks noChangeAspect="1"/>
            </p:cNvPicPr>
            <p:nvPr/>
          </p:nvPicPr>
          <p:blipFill rotWithShape="1">
            <a:blip r:embed="rId3"/>
            <a:srcRect b="10622"/>
            <a:stretch>
              <a:fillRect/>
            </a:stretch>
          </p:blipFill>
          <p:spPr>
            <a:xfrm>
              <a:off x="2354608" y="444500"/>
              <a:ext cx="11754784" cy="6858000"/>
            </a:xfrm>
            <a:prstGeom prst="rect">
              <a:avLst/>
            </a:prstGeom>
            <a:ln>
              <a:solidFill>
                <a:srgbClr val="4A8522"/>
              </a:solidFill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5" name="Imagen 14"/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596115" y="1645433"/>
              <a:ext cx="534004" cy="534004"/>
            </a:xfrm>
            <a:prstGeom prst="rect">
              <a:avLst/>
            </a:prstGeom>
          </p:spPr>
        </p:pic>
        <p:pic>
          <p:nvPicPr>
            <p:cNvPr id="16" name="Imagen 1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951951" y="4474030"/>
              <a:ext cx="534004" cy="534004"/>
            </a:xfrm>
            <a:prstGeom prst="rect">
              <a:avLst/>
            </a:prstGeom>
          </p:spPr>
        </p:pic>
        <p:pic>
          <p:nvPicPr>
            <p:cNvPr id="20" name="Imagen 1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947511" y="2084114"/>
              <a:ext cx="534004" cy="534004"/>
            </a:xfrm>
            <a:prstGeom prst="rect">
              <a:avLst/>
            </a:prstGeom>
          </p:spPr>
        </p:pic>
        <p:pic>
          <p:nvPicPr>
            <p:cNvPr id="23" name="Imagen 2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226639" y="2351116"/>
              <a:ext cx="534004" cy="534004"/>
            </a:xfrm>
            <a:prstGeom prst="rect">
              <a:avLst/>
            </a:prstGeom>
          </p:spPr>
        </p:pic>
        <p:pic>
          <p:nvPicPr>
            <p:cNvPr id="24" name="Imagen 2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003603" y="848333"/>
              <a:ext cx="534004" cy="534004"/>
            </a:xfrm>
            <a:prstGeom prst="rect">
              <a:avLst/>
            </a:prstGeom>
          </p:spPr>
        </p:pic>
        <p:pic>
          <p:nvPicPr>
            <p:cNvPr id="29" name="Imagen 2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253223" y="1115335"/>
              <a:ext cx="534004" cy="534004"/>
            </a:xfrm>
            <a:prstGeom prst="rect">
              <a:avLst/>
            </a:prstGeom>
          </p:spPr>
        </p:pic>
        <p:pic>
          <p:nvPicPr>
            <p:cNvPr id="30" name="Imagen 2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502843" y="1342712"/>
              <a:ext cx="534004" cy="534004"/>
            </a:xfrm>
            <a:prstGeom prst="rect">
              <a:avLst/>
            </a:prstGeom>
          </p:spPr>
        </p:pic>
        <p:pic>
          <p:nvPicPr>
            <p:cNvPr id="31" name="Imagen 3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722548" y="1546259"/>
              <a:ext cx="534004" cy="534004"/>
            </a:xfrm>
            <a:prstGeom prst="rect">
              <a:avLst/>
            </a:prstGeom>
          </p:spPr>
        </p:pic>
        <p:pic>
          <p:nvPicPr>
            <p:cNvPr id="32" name="Imagen 3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065471" y="808708"/>
              <a:ext cx="534003" cy="534003"/>
            </a:xfrm>
            <a:prstGeom prst="rect">
              <a:avLst/>
            </a:prstGeom>
          </p:spPr>
        </p:pic>
        <p:pic>
          <p:nvPicPr>
            <p:cNvPr id="33" name="Imagen 3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149475" y="611754"/>
              <a:ext cx="534003" cy="534003"/>
            </a:xfrm>
            <a:prstGeom prst="rect">
              <a:avLst/>
            </a:prstGeom>
          </p:spPr>
        </p:pic>
        <p:pic>
          <p:nvPicPr>
            <p:cNvPr id="34" name="Imagen 3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684949" y="3550900"/>
              <a:ext cx="534004" cy="534004"/>
            </a:xfrm>
            <a:prstGeom prst="rect">
              <a:avLst/>
            </a:prstGeom>
          </p:spPr>
        </p:pic>
        <p:pic>
          <p:nvPicPr>
            <p:cNvPr id="35" name="Imagen 3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417947" y="5293199"/>
              <a:ext cx="534004" cy="534004"/>
            </a:xfrm>
            <a:prstGeom prst="rect">
              <a:avLst/>
            </a:prstGeom>
          </p:spPr>
        </p:pic>
        <p:pic>
          <p:nvPicPr>
            <p:cNvPr id="36" name="Imagen 3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857275" y="4117712"/>
              <a:ext cx="534004" cy="534004"/>
            </a:xfrm>
            <a:prstGeom prst="rect">
              <a:avLst/>
            </a:prstGeom>
          </p:spPr>
        </p:pic>
        <p:pic>
          <p:nvPicPr>
            <p:cNvPr id="37" name="Imagen 3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044642" y="4036577"/>
              <a:ext cx="534004" cy="534004"/>
            </a:xfrm>
            <a:prstGeom prst="rect">
              <a:avLst/>
            </a:prstGeom>
          </p:spPr>
        </p:pic>
        <p:pic>
          <p:nvPicPr>
            <p:cNvPr id="39" name="Imagen 3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253614" y="4702660"/>
              <a:ext cx="534004" cy="534004"/>
            </a:xfrm>
            <a:prstGeom prst="rect">
              <a:avLst/>
            </a:prstGeom>
          </p:spPr>
        </p:pic>
        <p:pic>
          <p:nvPicPr>
            <p:cNvPr id="40" name="Imagen 3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520616" y="5055021"/>
              <a:ext cx="534004" cy="534004"/>
            </a:xfrm>
            <a:prstGeom prst="rect">
              <a:avLst/>
            </a:prstGeom>
          </p:spPr>
        </p:pic>
        <p:pic>
          <p:nvPicPr>
            <p:cNvPr id="41" name="Imagen 4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682340" y="5375998"/>
              <a:ext cx="534004" cy="534004"/>
            </a:xfrm>
            <a:prstGeom prst="rect">
              <a:avLst/>
            </a:prstGeom>
          </p:spPr>
        </p:pic>
        <p:pic>
          <p:nvPicPr>
            <p:cNvPr id="42" name="Imagen 4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2911804" y="4371544"/>
              <a:ext cx="534004" cy="534004"/>
            </a:xfrm>
            <a:prstGeom prst="rect">
              <a:avLst/>
            </a:prstGeom>
          </p:spPr>
        </p:pic>
        <p:pic>
          <p:nvPicPr>
            <p:cNvPr id="43" name="Imagen 4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871313" y="6346032"/>
              <a:ext cx="534004" cy="534004"/>
            </a:xfrm>
            <a:prstGeom prst="rect">
              <a:avLst/>
            </a:prstGeom>
          </p:spPr>
        </p:pic>
        <p:pic>
          <p:nvPicPr>
            <p:cNvPr id="44" name="Imagen 4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515765" y="6272812"/>
              <a:ext cx="534004" cy="534004"/>
            </a:xfrm>
            <a:prstGeom prst="rect">
              <a:avLst/>
            </a:prstGeom>
          </p:spPr>
        </p:pic>
        <p:pic>
          <p:nvPicPr>
            <p:cNvPr id="45" name="Imagen 4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714541" y="6467092"/>
              <a:ext cx="534004" cy="534004"/>
            </a:xfrm>
            <a:prstGeom prst="rect">
              <a:avLst/>
            </a:prstGeom>
          </p:spPr>
        </p:pic>
        <p:pic>
          <p:nvPicPr>
            <p:cNvPr id="46" name="Imagen 45"/>
            <p:cNvPicPr>
              <a:picLocks noChangeAspect="1"/>
            </p:cNvPicPr>
            <p:nvPr/>
          </p:nvPicPr>
          <p:blipFill>
            <a:blip r:embed="rId6"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6431767" y="1798899"/>
              <a:ext cx="534004" cy="534004"/>
            </a:xfrm>
            <a:prstGeom prst="rect">
              <a:avLst/>
            </a:prstGeom>
          </p:spPr>
        </p:pic>
        <p:pic>
          <p:nvPicPr>
            <p:cNvPr id="47" name="Imagen 46"/>
            <p:cNvPicPr>
              <a:picLocks noChangeAspect="1"/>
            </p:cNvPicPr>
            <p:nvPr/>
          </p:nvPicPr>
          <p:blipFill>
            <a:blip r:embed="rId6"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6108609" y="1722166"/>
              <a:ext cx="534004" cy="534004"/>
            </a:xfrm>
            <a:prstGeom prst="rect">
              <a:avLst/>
            </a:prstGeom>
          </p:spPr>
        </p:pic>
        <p:pic>
          <p:nvPicPr>
            <p:cNvPr id="48" name="Imagen 47"/>
            <p:cNvPicPr>
              <a:picLocks noChangeAspect="1"/>
            </p:cNvPicPr>
            <p:nvPr/>
          </p:nvPicPr>
          <p:blipFill>
            <a:blip r:embed="rId6"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6164765" y="894901"/>
              <a:ext cx="534004" cy="534004"/>
            </a:xfrm>
            <a:prstGeom prst="rect">
              <a:avLst/>
            </a:prstGeom>
          </p:spPr>
        </p:pic>
        <p:pic>
          <p:nvPicPr>
            <p:cNvPr id="49" name="Imagen 48"/>
            <p:cNvPicPr>
              <a:picLocks noChangeAspect="1"/>
            </p:cNvPicPr>
            <p:nvPr/>
          </p:nvPicPr>
          <p:blipFill>
            <a:blip r:embed="rId6"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5955592" y="738986"/>
              <a:ext cx="534004" cy="534004"/>
            </a:xfrm>
            <a:prstGeom prst="rect">
              <a:avLst/>
            </a:prstGeom>
          </p:spPr>
        </p:pic>
        <p:pic>
          <p:nvPicPr>
            <p:cNvPr id="50" name="Imagen 49"/>
            <p:cNvPicPr>
              <a:picLocks noChangeAspect="1"/>
            </p:cNvPicPr>
            <p:nvPr/>
          </p:nvPicPr>
          <p:blipFill>
            <a:blip r:embed="rId6"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8872611" y="4058961"/>
              <a:ext cx="534004" cy="534004"/>
            </a:xfrm>
            <a:prstGeom prst="rect">
              <a:avLst/>
            </a:prstGeom>
          </p:spPr>
        </p:pic>
      </p:grpSp>
      <p:grpSp>
        <p:nvGrpSpPr>
          <p:cNvPr id="53" name="Google Shape;123;p6"/>
          <p:cNvGrpSpPr/>
          <p:nvPr/>
        </p:nvGrpSpPr>
        <p:grpSpPr>
          <a:xfrm rot="5400000">
            <a:off x="2926963" y="-2867578"/>
            <a:ext cx="1076960" cy="6774605"/>
            <a:chOff x="382" y="1300"/>
            <a:chExt cx="1696" cy="8932"/>
          </a:xfrm>
        </p:grpSpPr>
        <p:sp>
          <p:nvSpPr>
            <p:cNvPr id="54" name="Google Shape;124;p6"/>
            <p:cNvSpPr txBox="1"/>
            <p:nvPr/>
          </p:nvSpPr>
          <p:spPr>
            <a:xfrm rot="16200000">
              <a:off x="-3217" y="4899"/>
              <a:ext cx="8894" cy="1696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r>
                <a:rPr lang="es-MX" sz="3600" b="1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  <a:t>Comercialización</a:t>
              </a:r>
              <a:br>
                <a:rPr lang="es-MX" sz="3600" b="1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</a:br>
              <a:r>
                <a:rPr lang="es-MX" sz="2800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  <a:t>PRESENCIA Y PROYECCIÓN</a:t>
              </a:r>
              <a:endParaRPr lang="es-MX" sz="2800" i="1" dirty="0">
                <a:solidFill>
                  <a:srgbClr val="115E21"/>
                </a:solidFill>
                <a:latin typeface="Agency FB" panose="020B0503020202020204" pitchFamily="34" charset="0"/>
              </a:endParaRPr>
            </a:p>
          </p:txBody>
        </p:sp>
        <p:cxnSp>
          <p:nvCxnSpPr>
            <p:cNvPr id="55" name="Google Shape;125;p6"/>
            <p:cNvCxnSpPr/>
            <p:nvPr/>
          </p:nvCxnSpPr>
          <p:spPr>
            <a:xfrm>
              <a:off x="1331" y="2466"/>
              <a:ext cx="0" cy="7766"/>
            </a:xfrm>
            <a:prstGeom prst="straightConnector1">
              <a:avLst/>
            </a:prstGeom>
            <a:noFill/>
            <a:ln w="38100" cap="flat" cmpd="sng">
              <a:solidFill>
                <a:schemeClr val="accent6">
                  <a:lumMod val="75000"/>
                </a:schemeClr>
              </a:solidFill>
              <a:prstDash val="dot"/>
              <a:miter lim="800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cxn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Brush lines set and underlines elements leinwandbilder • bilder Zick-Zack-,  unterstreichen, Skizze | myloview.de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20000"/>
                    </a14:imgEffect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026" t="6359" r="15003" b="83682"/>
          <a:stretch>
            <a:fillRect/>
          </a:stretch>
        </p:blipFill>
        <p:spPr bwMode="auto">
          <a:xfrm>
            <a:off x="3261954" y="6259943"/>
            <a:ext cx="2024114" cy="165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7" name="Google Shape;123;p6"/>
          <p:cNvGrpSpPr/>
          <p:nvPr/>
        </p:nvGrpSpPr>
        <p:grpSpPr>
          <a:xfrm rot="5400000">
            <a:off x="2104244" y="-2088876"/>
            <a:ext cx="1076960" cy="5286687"/>
            <a:chOff x="536" y="2031"/>
            <a:chExt cx="1696" cy="8325"/>
          </a:xfrm>
        </p:grpSpPr>
        <p:sp>
          <p:nvSpPr>
            <p:cNvPr id="38" name="Google Shape;124;p6"/>
            <p:cNvSpPr txBox="1"/>
            <p:nvPr/>
          </p:nvSpPr>
          <p:spPr>
            <a:xfrm rot="16200000">
              <a:off x="-2697" y="5264"/>
              <a:ext cx="8162" cy="1696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MX" sz="3600" b="1" i="1" dirty="0">
                  <a:solidFill>
                    <a:srgbClr val="115E21"/>
                  </a:solidFill>
                  <a:latin typeface="Agency FB" panose="020B0503020202020204" pitchFamily="34" charset="0"/>
                  <a:ea typeface="Pacifico"/>
                  <a:cs typeface="Pacifico"/>
                  <a:sym typeface="Pacifico"/>
                </a:rPr>
                <a:t>Impactos en la productividad </a:t>
              </a:r>
              <a:br>
                <a:rPr lang="es-MX" sz="4800" i="1" dirty="0">
                  <a:solidFill>
                    <a:srgbClr val="115E21"/>
                  </a:solidFill>
                  <a:latin typeface="Mistral" panose="03090702030407020403" pitchFamily="66" charset="0"/>
                  <a:ea typeface="Pacifico"/>
                  <a:cs typeface="Pacifico"/>
                  <a:sym typeface="Pacifico"/>
                </a:rPr>
              </a:br>
              <a:r>
                <a:rPr lang="es-MX" sz="2800" i="1" dirty="0">
                  <a:solidFill>
                    <a:srgbClr val="115E21"/>
                  </a:solidFill>
                  <a:latin typeface="Agency FB" panose="020B0503020202020204" pitchFamily="34" charset="0"/>
                  <a:ea typeface="Pacifico"/>
                  <a:cs typeface="Pacifico"/>
                  <a:sym typeface="Pacifico"/>
                </a:rPr>
                <a:t>CONTRIBUCIONES Y LOGROS</a:t>
              </a:r>
              <a:endParaRPr lang="es-MX" sz="4000" i="1" dirty="0">
                <a:solidFill>
                  <a:srgbClr val="115E21"/>
                </a:solidFill>
                <a:latin typeface="Agency FB" panose="020B0503020202020204" pitchFamily="34" charset="0"/>
                <a:ea typeface="Pacifico"/>
                <a:cs typeface="Pacifico"/>
                <a:sym typeface="Pacifico"/>
              </a:endParaRPr>
            </a:p>
          </p:txBody>
        </p:sp>
        <p:cxnSp>
          <p:nvCxnSpPr>
            <p:cNvPr id="39" name="Google Shape;125;p6"/>
            <p:cNvCxnSpPr/>
            <p:nvPr/>
          </p:nvCxnSpPr>
          <p:spPr>
            <a:xfrm>
              <a:off x="1450" y="2079"/>
              <a:ext cx="0" cy="8277"/>
            </a:xfrm>
            <a:prstGeom prst="straightConnector1">
              <a:avLst/>
            </a:prstGeom>
            <a:noFill/>
            <a:ln w="38100" cap="flat" cmpd="sng">
              <a:solidFill>
                <a:schemeClr val="accent6">
                  <a:lumMod val="75000"/>
                </a:schemeClr>
              </a:solidFill>
              <a:prstDash val="dot"/>
              <a:miter lim="800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cxnSp>
      </p:grpSp>
      <p:grpSp>
        <p:nvGrpSpPr>
          <p:cNvPr id="22" name="Grupo 21"/>
          <p:cNvGrpSpPr/>
          <p:nvPr/>
        </p:nvGrpSpPr>
        <p:grpSpPr>
          <a:xfrm>
            <a:off x="7424469" y="1317588"/>
            <a:ext cx="4316759" cy="5025489"/>
            <a:chOff x="7588030" y="1321124"/>
            <a:chExt cx="4316759" cy="5025489"/>
          </a:xfrm>
        </p:grpSpPr>
        <p:pic>
          <p:nvPicPr>
            <p:cNvPr id="17" name="Imagen 16"/>
            <p:cNvPicPr>
              <a:picLocks noChangeAspect="1"/>
            </p:cNvPicPr>
            <p:nvPr/>
          </p:nvPicPr>
          <p:blipFill>
            <a:blip r:embed="rId5" cstate="screen"/>
            <a:stretch>
              <a:fillRect/>
            </a:stretch>
          </p:blipFill>
          <p:spPr>
            <a:xfrm>
              <a:off x="7994520" y="1321124"/>
              <a:ext cx="3527534" cy="470337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9" name="Imagen 8" descr="Imagen que contiene persona, exterior, parado, niño&#10;&#10;Descripción generada automáticamente"/>
            <p:cNvPicPr>
              <a:picLocks noChangeAspect="1"/>
            </p:cNvPicPr>
            <p:nvPr/>
          </p:nvPicPr>
          <p:blipFill rotWithShape="1">
            <a:blip r:embed="rId6" cstate="screen"/>
            <a:srcRect/>
            <a:stretch>
              <a:fillRect/>
            </a:stretch>
          </p:blipFill>
          <p:spPr>
            <a:xfrm rot="611867">
              <a:off x="10376339" y="4388348"/>
              <a:ext cx="1227073" cy="129953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28575" cap="sq">
              <a:solidFill>
                <a:srgbClr val="FDFDFD"/>
              </a:solidFill>
              <a:miter lim="800000"/>
              <a:headEnd/>
              <a:tailEnd/>
            </a:ln>
            <a:effectLst>
              <a:outerShdw blurRad="57150" dist="37500" dir="7560000" sy="98000" kx="110000" ky="200000" algn="tl" rotWithShape="0">
                <a:srgbClr val="000000">
                  <a:alpha val="20000"/>
                </a:srgbClr>
              </a:outerShdw>
              <a:softEdge rad="0"/>
            </a:effectLst>
            <a:scene3d>
              <a:camera prst="perspectiveRelaxed">
                <a:rot lat="18960000" lon="0" rev="0"/>
              </a:camera>
              <a:lightRig rig="twoPt" dir="t">
                <a:rot lat="0" lon="0" rev="7200000"/>
              </a:lightRig>
            </a:scene3d>
            <a:sp3d prstMaterial="matte">
              <a:bevelT w="22860" h="12700"/>
              <a:contourClr>
                <a:srgbClr val="FFFFFF"/>
              </a:contourClr>
            </a:sp3d>
          </p:spPr>
        </p:pic>
        <p:pic>
          <p:nvPicPr>
            <p:cNvPr id="21" name="Imagen 20"/>
            <p:cNvPicPr>
              <a:picLocks noChangeAspect="1"/>
            </p:cNvPicPr>
            <p:nvPr/>
          </p:nvPicPr>
          <p:blipFill rotWithShape="1">
            <a:blip r:embed="rId7" cstate="screen"/>
            <a:srcRect l="-1758" r="-432"/>
            <a:stretch>
              <a:fillRect/>
            </a:stretch>
          </p:blipFill>
          <p:spPr>
            <a:xfrm rot="1458345">
              <a:off x="10848722" y="5314950"/>
              <a:ext cx="1056067" cy="1031663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28575" cap="sq">
              <a:solidFill>
                <a:srgbClr val="FDFDFD"/>
              </a:solidFill>
              <a:miter lim="800000"/>
              <a:headEnd/>
              <a:tailEnd/>
            </a:ln>
            <a:effectLst>
              <a:outerShdw blurRad="57150" dist="37500" dir="7560000" sy="98000" kx="110000" ky="200000" algn="tl" rotWithShape="0">
                <a:srgbClr val="000000">
                  <a:alpha val="20000"/>
                </a:srgbClr>
              </a:outerShdw>
              <a:softEdge rad="0"/>
            </a:effectLst>
            <a:scene3d>
              <a:camera prst="perspectiveRelaxed">
                <a:rot lat="18960000" lon="0" rev="0"/>
              </a:camera>
              <a:lightRig rig="twoPt" dir="t">
                <a:rot lat="0" lon="0" rev="7200000"/>
              </a:lightRig>
            </a:scene3d>
            <a:sp3d prstMaterial="matte">
              <a:bevelT w="22860" h="12700"/>
              <a:contourClr>
                <a:srgbClr val="FFFFFF"/>
              </a:contourClr>
            </a:sp3d>
          </p:spPr>
        </p:pic>
        <p:pic>
          <p:nvPicPr>
            <p:cNvPr id="10" name="Imagen 9" descr="Imagen que contiene exterior, pasto, hombre, agua&#10;&#10;Descripción generada automáticamente"/>
            <p:cNvPicPr>
              <a:picLocks noChangeAspect="1"/>
            </p:cNvPicPr>
            <p:nvPr/>
          </p:nvPicPr>
          <p:blipFill rotWithShape="1">
            <a:blip r:embed="rId8" cstate="screen"/>
            <a:srcRect/>
            <a:stretch>
              <a:fillRect/>
            </a:stretch>
          </p:blipFill>
          <p:spPr>
            <a:xfrm rot="66232">
              <a:off x="9089897" y="4323740"/>
              <a:ext cx="1300323" cy="1123014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28575" cap="sq">
              <a:solidFill>
                <a:srgbClr val="FDFDFD"/>
              </a:solidFill>
              <a:miter lim="800000"/>
              <a:headEnd/>
              <a:tailEnd/>
            </a:ln>
            <a:effectLst>
              <a:outerShdw blurRad="57150" dist="37500" dir="7560000" sy="98000" kx="110000" ky="200000" algn="tl" rotWithShape="0">
                <a:srgbClr val="000000">
                  <a:alpha val="20000"/>
                </a:srgbClr>
              </a:outerShdw>
              <a:softEdge rad="0"/>
            </a:effectLst>
            <a:scene3d>
              <a:camera prst="perspectiveRelaxed">
                <a:rot lat="18960000" lon="0" rev="0"/>
              </a:camera>
              <a:lightRig rig="twoPt" dir="t">
                <a:rot lat="0" lon="0" rev="7200000"/>
              </a:lightRig>
            </a:scene3d>
            <a:sp3d prstMaterial="matte">
              <a:bevelT w="22860" h="12700"/>
              <a:contourClr>
                <a:srgbClr val="FFFFFF"/>
              </a:contourClr>
            </a:sp3d>
          </p:spPr>
        </p:pic>
        <p:pic>
          <p:nvPicPr>
            <p:cNvPr id="11" name="Imagen 10"/>
            <p:cNvPicPr>
              <a:picLocks noChangeAspect="1"/>
            </p:cNvPicPr>
            <p:nvPr/>
          </p:nvPicPr>
          <p:blipFill>
            <a:blip r:embed="rId9" cstate="screen"/>
            <a:stretch>
              <a:fillRect/>
            </a:stretch>
          </p:blipFill>
          <p:spPr>
            <a:xfrm rot="20911297">
              <a:off x="7844728" y="4506447"/>
              <a:ext cx="1284426" cy="114799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28575" cap="sq">
              <a:solidFill>
                <a:srgbClr val="FDFDFD"/>
              </a:solidFill>
              <a:miter lim="800000"/>
              <a:headEnd/>
              <a:tailEnd/>
            </a:ln>
            <a:effectLst>
              <a:outerShdw blurRad="57150" dist="37500" dir="7560000" sy="98000" kx="110000" ky="200000" algn="tl" rotWithShape="0">
                <a:srgbClr val="000000">
                  <a:alpha val="20000"/>
                </a:srgbClr>
              </a:outerShdw>
              <a:softEdge rad="0"/>
            </a:effectLst>
            <a:scene3d>
              <a:camera prst="perspectiveRelaxed">
                <a:rot lat="18960000" lon="0" rev="0"/>
              </a:camera>
              <a:lightRig rig="twoPt" dir="t">
                <a:rot lat="0" lon="0" rev="7200000"/>
              </a:lightRig>
            </a:scene3d>
            <a:sp3d prstMaterial="matte">
              <a:bevelT w="22860" h="12700"/>
              <a:contourClr>
                <a:srgbClr val="FFFFFF"/>
              </a:contourClr>
            </a:sp3d>
          </p:spPr>
        </p:pic>
        <p:pic>
          <p:nvPicPr>
            <p:cNvPr id="13" name="Imagen 12"/>
            <p:cNvPicPr>
              <a:picLocks noChangeAspect="1"/>
            </p:cNvPicPr>
            <p:nvPr/>
          </p:nvPicPr>
          <p:blipFill rotWithShape="1">
            <a:blip r:embed="rId10" cstate="screen"/>
            <a:srcRect/>
            <a:stretch>
              <a:fillRect/>
            </a:stretch>
          </p:blipFill>
          <p:spPr>
            <a:xfrm rot="504524">
              <a:off x="9850717" y="5222309"/>
              <a:ext cx="1272980" cy="1060729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28575" cap="sq">
              <a:solidFill>
                <a:srgbClr val="FDFDFD"/>
              </a:solidFill>
              <a:miter lim="800000"/>
              <a:headEnd/>
              <a:tailEnd/>
            </a:ln>
            <a:effectLst>
              <a:outerShdw blurRad="57150" dist="37500" dir="7560000" sy="98000" kx="110000" ky="200000" algn="tl" rotWithShape="0">
                <a:srgbClr val="000000">
                  <a:alpha val="20000"/>
                </a:srgbClr>
              </a:outerShdw>
              <a:softEdge rad="0"/>
            </a:effectLst>
            <a:scene3d>
              <a:camera prst="perspectiveRelaxed">
                <a:rot lat="18960000" lon="0" rev="0"/>
              </a:camera>
              <a:lightRig rig="twoPt" dir="t">
                <a:rot lat="0" lon="0" rev="7200000"/>
              </a:lightRig>
            </a:scene3d>
            <a:sp3d prstMaterial="matte">
              <a:bevelT w="22860" h="12700"/>
              <a:contourClr>
                <a:srgbClr val="FFFFFF"/>
              </a:contourClr>
            </a:sp3d>
          </p:spPr>
        </p:pic>
        <p:pic>
          <p:nvPicPr>
            <p:cNvPr id="15" name="Imagen 14" descr="Un campo con árboles&#10;&#10;Descripción generada automáticamente"/>
            <p:cNvPicPr>
              <a:picLocks noChangeAspect="1"/>
            </p:cNvPicPr>
            <p:nvPr/>
          </p:nvPicPr>
          <p:blipFill>
            <a:blip r:embed="rId11" cstate="screen"/>
            <a:stretch>
              <a:fillRect/>
            </a:stretch>
          </p:blipFill>
          <p:spPr>
            <a:xfrm rot="21258366">
              <a:off x="8659815" y="5206600"/>
              <a:ext cx="1283876" cy="1123522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28575" cap="sq">
              <a:solidFill>
                <a:srgbClr val="FDFDFD"/>
              </a:solidFill>
              <a:miter lim="800000"/>
              <a:headEnd/>
              <a:tailEnd/>
            </a:ln>
            <a:effectLst>
              <a:outerShdw blurRad="57150" dist="37500" dir="7560000" sy="98000" kx="110000" ky="200000" algn="tl" rotWithShape="0">
                <a:srgbClr val="000000">
                  <a:alpha val="20000"/>
                </a:srgbClr>
              </a:outerShdw>
              <a:softEdge rad="0"/>
            </a:effectLst>
            <a:scene3d>
              <a:camera prst="perspectiveRelaxed">
                <a:rot lat="18960000" lon="0" rev="0"/>
              </a:camera>
              <a:lightRig rig="twoPt" dir="t">
                <a:rot lat="0" lon="0" rev="7200000"/>
              </a:lightRig>
            </a:scene3d>
            <a:sp3d prstMaterial="matte">
              <a:bevelT w="22860" h="12700"/>
              <a:contourClr>
                <a:srgbClr val="FFFFFF"/>
              </a:contourClr>
            </a:sp3d>
          </p:spPr>
        </p:pic>
        <p:pic>
          <p:nvPicPr>
            <p:cNvPr id="19" name="Imagen 18"/>
            <p:cNvPicPr>
              <a:picLocks noChangeAspect="1"/>
            </p:cNvPicPr>
            <p:nvPr/>
          </p:nvPicPr>
          <p:blipFill rotWithShape="1">
            <a:blip r:embed="rId12" cstate="screen"/>
            <a:srcRect/>
            <a:stretch>
              <a:fillRect/>
            </a:stretch>
          </p:blipFill>
          <p:spPr>
            <a:xfrm rot="20689508">
              <a:off x="7588030" y="5252563"/>
              <a:ext cx="1182560" cy="1067353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28575" cap="sq">
              <a:solidFill>
                <a:srgbClr val="FDFDFD"/>
              </a:solidFill>
              <a:miter lim="800000"/>
              <a:headEnd/>
              <a:tailEnd/>
            </a:ln>
            <a:effectLst>
              <a:outerShdw blurRad="57150" dist="37500" dir="7560000" sy="98000" kx="110000" ky="200000" algn="tl" rotWithShape="0">
                <a:srgbClr val="000000">
                  <a:alpha val="20000"/>
                </a:srgbClr>
              </a:outerShdw>
              <a:softEdge rad="0"/>
            </a:effectLst>
            <a:scene3d>
              <a:camera prst="perspectiveRelaxed">
                <a:rot lat="18960000" lon="0" rev="0"/>
              </a:camera>
              <a:lightRig rig="twoPt" dir="t">
                <a:rot lat="0" lon="0" rev="7200000"/>
              </a:lightRig>
            </a:scene3d>
            <a:sp3d prstMaterial="matte">
              <a:bevelT w="22860" h="12700"/>
              <a:contourClr>
                <a:srgbClr val="FFFFFF"/>
              </a:contourClr>
            </a:sp3d>
          </p:spPr>
        </p:pic>
      </p:grpSp>
      <p:grpSp>
        <p:nvGrpSpPr>
          <p:cNvPr id="26" name="Grupo 25"/>
          <p:cNvGrpSpPr/>
          <p:nvPr/>
        </p:nvGrpSpPr>
        <p:grpSpPr>
          <a:xfrm>
            <a:off x="584578" y="1370482"/>
            <a:ext cx="6315501" cy="3342190"/>
            <a:chOff x="631837" y="1610837"/>
            <a:chExt cx="6315501" cy="3847531"/>
          </a:xfrm>
        </p:grpSpPr>
        <p:grpSp>
          <p:nvGrpSpPr>
            <p:cNvPr id="3" name="Grupo 2"/>
            <p:cNvGrpSpPr/>
            <p:nvPr/>
          </p:nvGrpSpPr>
          <p:grpSpPr>
            <a:xfrm>
              <a:off x="631837" y="1610837"/>
              <a:ext cx="6315501" cy="3847531"/>
              <a:chOff x="589797" y="1441901"/>
              <a:chExt cx="7343320" cy="4473701"/>
            </a:xfrm>
          </p:grpSpPr>
          <p:grpSp>
            <p:nvGrpSpPr>
              <p:cNvPr id="2" name="Grupo 1"/>
              <p:cNvGrpSpPr/>
              <p:nvPr/>
            </p:nvGrpSpPr>
            <p:grpSpPr>
              <a:xfrm>
                <a:off x="589797" y="1441901"/>
                <a:ext cx="7343320" cy="4473701"/>
                <a:chOff x="2233295" y="866626"/>
                <a:chExt cx="7892415" cy="4808220"/>
              </a:xfrm>
            </p:grpSpPr>
            <p:grpSp>
              <p:nvGrpSpPr>
                <p:cNvPr id="305" name="Google Shape;305;p14"/>
                <p:cNvGrpSpPr/>
                <p:nvPr/>
              </p:nvGrpSpPr>
              <p:grpSpPr>
                <a:xfrm>
                  <a:off x="6292215" y="866626"/>
                  <a:ext cx="3832860" cy="2333625"/>
                  <a:chOff x="9909" y="1542"/>
                  <a:chExt cx="6036" cy="3675"/>
                </a:xfrm>
              </p:grpSpPr>
              <p:grpSp>
                <p:nvGrpSpPr>
                  <p:cNvPr id="306" name="Google Shape;306;p14"/>
                  <p:cNvGrpSpPr/>
                  <p:nvPr/>
                </p:nvGrpSpPr>
                <p:grpSpPr>
                  <a:xfrm>
                    <a:off x="9971" y="1665"/>
                    <a:ext cx="5974" cy="3552"/>
                    <a:chOff x="754" y="4464"/>
                    <a:chExt cx="3055" cy="3552"/>
                  </a:xfrm>
                </p:grpSpPr>
                <p:sp>
                  <p:nvSpPr>
                    <p:cNvPr id="307" name="Google Shape;307;p14"/>
                    <p:cNvSpPr/>
                    <p:nvPr/>
                  </p:nvSpPr>
                  <p:spPr>
                    <a:xfrm>
                      <a:off x="754" y="4464"/>
                      <a:ext cx="3055" cy="3475"/>
                    </a:xfrm>
                    <a:prstGeom prst="roundRect">
                      <a:avLst>
                        <a:gd name="adj" fmla="val 10608"/>
                      </a:avLst>
                    </a:prstGeom>
                    <a:solidFill>
                      <a:schemeClr val="accent6">
                        <a:lumMod val="20000"/>
                        <a:lumOff val="80000"/>
                      </a:schemeClr>
                    </a:solidFill>
                    <a:ln w="57150" cap="flat" cmpd="sng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s-MX" sz="1600">
                        <a:solidFill>
                          <a:schemeClr val="accent6">
                            <a:lumMod val="75000"/>
                          </a:schemeClr>
                        </a:solidFill>
                        <a:latin typeface="Calibri" panose="020F0502020204030204"/>
                        <a:ea typeface="Calibri" panose="020F0502020204030204"/>
                        <a:cs typeface="Calibri" panose="020F0502020204030204"/>
                        <a:sym typeface="Calibri" panose="020F0502020204030204"/>
                      </a:endParaRPr>
                    </a:p>
                  </p:txBody>
                </p:sp>
                <p:sp>
                  <p:nvSpPr>
                    <p:cNvPr id="308" name="Google Shape;308;p14"/>
                    <p:cNvSpPr txBox="1"/>
                    <p:nvPr/>
                  </p:nvSpPr>
                  <p:spPr>
                    <a:xfrm>
                      <a:off x="754" y="6552"/>
                      <a:ext cx="3055" cy="1464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>
                      <a:outerShdw blurRad="50800" dist="38100" dir="2700000" algn="tl" rotWithShape="0">
                        <a:srgbClr val="000000">
                          <a:alpha val="40000"/>
                        </a:srgbClr>
                      </a:outerShdw>
                    </a:effectLst>
                  </p:spPr>
                  <p:txBody>
                    <a:bodyPr spcFirstLastPara="1" wrap="square" lIns="91425" tIns="45700" rIns="91425" bIns="45700" anchor="t" anchorCtr="0">
                      <a:spAutoFit/>
                    </a:bodyPr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800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Quattrocento Sans" panose="020B0502050000020003"/>
                          <a:ea typeface="Quattrocento Sans" panose="020B0502050000020003"/>
                          <a:cs typeface="Quattrocento Sans" panose="020B0502050000020003"/>
                          <a:sym typeface="Quattrocento Sans" panose="020B0502050000020003"/>
                        </a:rPr>
                        <a:t>AHORRO DE FERTILIZANTES</a:t>
                      </a:r>
                      <a:endParaRPr lang="es-MX" sz="1200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p:txBody>
                </p:sp>
              </p:grpSp>
              <p:pic>
                <p:nvPicPr>
                  <p:cNvPr id="309" name="Google Shape;309;p14"/>
                  <p:cNvPicPr preferRelativeResize="0"/>
                  <p:nvPr/>
                </p:nvPicPr>
                <p:blipFill rotWithShape="1">
                  <a:blip r:embed="rId13" cstate="screen">
                    <a:biLevel thresh="25000"/>
                    <a:extLst>
                      <a:ext uri="{BEBA8EAE-BF5A-486C-A8C5-ECC9F3942E4B}">
                        <a14:imgProps xmlns:a14="http://schemas.microsoft.com/office/drawing/2010/main">
                          <a14:imgLayer r:embed="rId14">
                            <a14:imgEffect>
                              <a14:brightnessContrast bright="-40000" contrast="-40000"/>
                            </a14:imgEffect>
                          </a14:imgLayer>
                        </a14:imgProps>
                      </a:ext>
                    </a:extLst>
                  </a:blip>
                  <a:srcRect/>
                  <a:stretch>
                    <a:fillRect/>
                  </a:stretch>
                </p:blipFill>
                <p:spPr>
                  <a:xfrm>
                    <a:off x="14200" y="2299"/>
                    <a:ext cx="1521" cy="1521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>
                    <a:outerShdw blurRad="50800" dist="38100" dir="2700000" algn="tl" rotWithShape="0">
                      <a:srgbClr val="000000">
                        <a:alpha val="40000"/>
                      </a:srgbClr>
                    </a:outerShdw>
                  </a:effectLst>
                </p:spPr>
              </p:pic>
              <p:sp>
                <p:nvSpPr>
                  <p:cNvPr id="310" name="Google Shape;310;p14"/>
                  <p:cNvSpPr txBox="1"/>
                  <p:nvPr/>
                </p:nvSpPr>
                <p:spPr>
                  <a:xfrm>
                    <a:off x="9909" y="1542"/>
                    <a:ext cx="4459" cy="2604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>
                    <a:outerShdw blurRad="50800" dist="38100" dir="2700000" algn="tl" rotWithShape="0">
                      <a:srgbClr val="000000">
                        <a:alpha val="40000"/>
                      </a:srgbClr>
                    </a:outerShdw>
                  </a:effectLst>
                </p:spPr>
                <p:txBody>
                  <a:bodyPr spcFirstLastPara="1" wrap="square" lIns="91425" tIns="45700" rIns="91425" bIns="45700" anchor="t" anchorCtr="0">
                    <a:sp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s-MX" sz="8000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Quattrocento Sans" panose="020B0502050000020003"/>
                        <a:ea typeface="Quattrocento Sans" panose="020B0502050000020003"/>
                        <a:cs typeface="Quattrocento Sans" panose="020B0502050000020003"/>
                        <a:sym typeface="Quattrocento Sans" panose="020B0502050000020003"/>
                      </a:rPr>
                      <a:t>30%</a:t>
                    </a:r>
                    <a:endParaRPr lang="es-MX" sz="8000" dirty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endParaRPr>
                  </a:p>
                </p:txBody>
              </p:sp>
            </p:grpSp>
            <p:grpSp>
              <p:nvGrpSpPr>
                <p:cNvPr id="311" name="Google Shape;311;p14"/>
                <p:cNvGrpSpPr/>
                <p:nvPr/>
              </p:nvGrpSpPr>
              <p:grpSpPr>
                <a:xfrm>
                  <a:off x="2273300" y="866626"/>
                  <a:ext cx="3775075" cy="2284730"/>
                  <a:chOff x="3580" y="1542"/>
                  <a:chExt cx="5945" cy="3598"/>
                </a:xfrm>
              </p:grpSpPr>
              <p:grpSp>
                <p:nvGrpSpPr>
                  <p:cNvPr id="312" name="Google Shape;312;p14"/>
                  <p:cNvGrpSpPr/>
                  <p:nvPr/>
                </p:nvGrpSpPr>
                <p:grpSpPr>
                  <a:xfrm>
                    <a:off x="3580" y="1665"/>
                    <a:ext cx="5945" cy="3475"/>
                    <a:chOff x="1252" y="4464"/>
                    <a:chExt cx="3040" cy="3475"/>
                  </a:xfrm>
                </p:grpSpPr>
                <p:sp>
                  <p:nvSpPr>
                    <p:cNvPr id="313" name="Google Shape;313;p14"/>
                    <p:cNvSpPr/>
                    <p:nvPr/>
                  </p:nvSpPr>
                  <p:spPr>
                    <a:xfrm>
                      <a:off x="1252" y="4464"/>
                      <a:ext cx="3040" cy="3475"/>
                    </a:xfrm>
                    <a:prstGeom prst="roundRect">
                      <a:avLst>
                        <a:gd name="adj" fmla="val 10608"/>
                      </a:avLst>
                    </a:prstGeom>
                    <a:solidFill>
                      <a:schemeClr val="accent6">
                        <a:lumMod val="60000"/>
                        <a:lumOff val="40000"/>
                      </a:schemeClr>
                    </a:solidFill>
                    <a:ln w="57150" cap="flat" cmpd="sng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s-MX" sz="1600" dirty="0">
                        <a:solidFill>
                          <a:schemeClr val="accent6">
                            <a:lumMod val="75000"/>
                          </a:schemeClr>
                        </a:solidFill>
                        <a:effectLst>
                          <a:glow rad="139700">
                            <a:schemeClr val="accent6">
                              <a:satMod val="175000"/>
                              <a:alpha val="40000"/>
                            </a:schemeClr>
                          </a:glow>
                        </a:effectLst>
                        <a:latin typeface="Calibri" panose="020F0502020204030204"/>
                        <a:ea typeface="Calibri" panose="020F0502020204030204"/>
                        <a:cs typeface="Calibri" panose="020F0502020204030204"/>
                        <a:sym typeface="Calibri" panose="020F0502020204030204"/>
                      </a:endParaRPr>
                    </a:p>
                  </p:txBody>
                </p:sp>
                <p:sp>
                  <p:nvSpPr>
                    <p:cNvPr id="314" name="Google Shape;314;p14"/>
                    <p:cNvSpPr txBox="1"/>
                    <p:nvPr/>
                  </p:nvSpPr>
                  <p:spPr>
                    <a:xfrm>
                      <a:off x="1299" y="6927"/>
                      <a:ext cx="2939" cy="727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>
                      <a:outerShdw blurRad="50800" dist="38100" dir="2700000" algn="tl" rotWithShape="0">
                        <a:srgbClr val="000000">
                          <a:alpha val="40000"/>
                        </a:srgbClr>
                      </a:outerShdw>
                    </a:effectLst>
                  </p:spPr>
                  <p:txBody>
                    <a:bodyPr spcFirstLastPara="1" wrap="square" lIns="91425" tIns="45700" rIns="91425" bIns="45700" anchor="t" anchorCtr="0">
                      <a:spAutoFit/>
                    </a:bodyPr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800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Quattrocento Sans" panose="020B0502050000020003"/>
                          <a:sym typeface="Quattrocento Sans" panose="020B0502050000020003"/>
                        </a:rPr>
                        <a:t>AHORRO DE AGUA</a:t>
                      </a:r>
                      <a:endParaRPr lang="es-MX" sz="1200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p:txBody>
                </p:sp>
              </p:grpSp>
              <p:sp>
                <p:nvSpPr>
                  <p:cNvPr id="316" name="Google Shape;316;p14"/>
                  <p:cNvSpPr txBox="1"/>
                  <p:nvPr/>
                </p:nvSpPr>
                <p:spPr>
                  <a:xfrm>
                    <a:off x="3581" y="1542"/>
                    <a:ext cx="4292" cy="2604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txBody>
                  <a:bodyPr spcFirstLastPara="1" wrap="square" lIns="91425" tIns="45700" rIns="91425" bIns="45700" anchor="t" anchorCtr="0">
                    <a:sp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s-MX" sz="8000" b="1" dirty="0">
                        <a:solidFill>
                          <a:schemeClr val="bg1"/>
                        </a:solidFill>
                        <a:latin typeface="Quattrocento Sans" panose="020B0502050000020003"/>
                        <a:ea typeface="Quattrocento Sans" panose="020B0502050000020003"/>
                        <a:cs typeface="Quattrocento Sans" panose="020B0502050000020003"/>
                        <a:sym typeface="Quattrocento Sans" panose="020B0502050000020003"/>
                      </a:rPr>
                      <a:t>35%</a:t>
                    </a:r>
                    <a:endParaRPr lang="es-MX" sz="1200" dirty="0">
                      <a:solidFill>
                        <a:schemeClr val="bg1"/>
                      </a:solidFill>
                    </a:endParaRPr>
                  </a:p>
                </p:txBody>
              </p:sp>
            </p:grpSp>
            <p:grpSp>
              <p:nvGrpSpPr>
                <p:cNvPr id="319" name="Google Shape;319;p14"/>
                <p:cNvGrpSpPr/>
                <p:nvPr/>
              </p:nvGrpSpPr>
              <p:grpSpPr>
                <a:xfrm>
                  <a:off x="5083810" y="3468221"/>
                  <a:ext cx="2206625" cy="2206625"/>
                  <a:chOff x="6522" y="5661"/>
                  <a:chExt cx="3475" cy="3475"/>
                </a:xfrm>
              </p:grpSpPr>
              <p:pic>
                <p:nvPicPr>
                  <p:cNvPr id="324" name="Google Shape;324;p14"/>
                  <p:cNvPicPr preferRelativeResize="0"/>
                  <p:nvPr/>
                </p:nvPicPr>
                <p:blipFill rotWithShape="1">
                  <a:blip r:embed="rId15">
                    <a:duotone>
                      <a:prstClr val="black"/>
                      <a:schemeClr val="accent6">
                        <a:tint val="45000"/>
                        <a:satMod val="400000"/>
                      </a:scheme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16">
                            <a14:imgEffect>
                              <a14:brightnessContrast bright="-40000" contrast="-40000"/>
                            </a14:imgEffect>
                          </a14:imgLayer>
                        </a14:imgProps>
                      </a:ext>
                    </a:extLst>
                  </a:blip>
                  <a:srcRect/>
                  <a:stretch>
                    <a:fillRect/>
                  </a:stretch>
                </p:blipFill>
                <p:spPr>
                  <a:xfrm>
                    <a:off x="7388" y="5949"/>
                    <a:ext cx="1635" cy="1635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>
                    <a:outerShdw blurRad="50800" dist="38100" dir="2700000" algn="tl" rotWithShape="0">
                      <a:srgbClr val="000000">
                        <a:alpha val="40000"/>
                      </a:srgbClr>
                    </a:outerShdw>
                  </a:effectLst>
                </p:spPr>
              </p:pic>
              <p:grpSp>
                <p:nvGrpSpPr>
                  <p:cNvPr id="320" name="Google Shape;320;p14"/>
                  <p:cNvGrpSpPr/>
                  <p:nvPr/>
                </p:nvGrpSpPr>
                <p:grpSpPr>
                  <a:xfrm>
                    <a:off x="6522" y="5661"/>
                    <a:ext cx="3475" cy="3475"/>
                    <a:chOff x="610" y="4523"/>
                    <a:chExt cx="3475" cy="3475"/>
                  </a:xfrm>
                </p:grpSpPr>
                <p:sp>
                  <p:nvSpPr>
                    <p:cNvPr id="321" name="Google Shape;321;p14"/>
                    <p:cNvSpPr/>
                    <p:nvPr/>
                  </p:nvSpPr>
                  <p:spPr>
                    <a:xfrm>
                      <a:off x="610" y="4523"/>
                      <a:ext cx="3475" cy="3475"/>
                    </a:xfrm>
                    <a:prstGeom prst="roundRect">
                      <a:avLst>
                        <a:gd name="adj" fmla="val 10608"/>
                      </a:avLst>
                    </a:prstGeom>
                    <a:noFill/>
                    <a:ln w="57150" cap="flat" cmpd="sng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s-MX" sz="1600">
                        <a:solidFill>
                          <a:schemeClr val="accent6">
                            <a:lumMod val="75000"/>
                          </a:schemeClr>
                        </a:solidFill>
                        <a:latin typeface="Calibri" panose="020F0502020204030204"/>
                        <a:ea typeface="Calibri" panose="020F0502020204030204"/>
                        <a:cs typeface="Calibri" panose="020F0502020204030204"/>
                        <a:sym typeface="Calibri" panose="020F0502020204030204"/>
                      </a:endParaRPr>
                    </a:p>
                  </p:txBody>
                </p:sp>
                <p:sp>
                  <p:nvSpPr>
                    <p:cNvPr id="322" name="Google Shape;322;p14"/>
                    <p:cNvSpPr txBox="1"/>
                    <p:nvPr/>
                  </p:nvSpPr>
                  <p:spPr>
                    <a:xfrm>
                      <a:off x="610" y="6546"/>
                      <a:ext cx="3459" cy="1151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>
                      <a:outerShdw blurRad="50800" dist="38100" dir="2700000" algn="tl" rotWithShape="0">
                        <a:srgbClr val="000000">
                          <a:alpha val="40000"/>
                        </a:srgbClr>
                      </a:outerShdw>
                    </a:effectLst>
                  </p:spPr>
                  <p:txBody>
                    <a:bodyPr spcFirstLastPara="1" wrap="square" lIns="91425" tIns="45700" rIns="91425" bIns="45700" anchor="t" anchorCtr="0">
                      <a:spAutoFit/>
                    </a:bodyPr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600" b="1" dirty="0">
                          <a:solidFill>
                            <a:srgbClr val="115E21"/>
                          </a:solidFill>
                          <a:latin typeface="Quattrocento Sans" panose="020B0502050000020003"/>
                          <a:ea typeface="Quattrocento Sans" panose="020B0502050000020003"/>
                          <a:cs typeface="Quattrocento Sans" panose="020B0502050000020003"/>
                          <a:sym typeface="Quattrocento Sans" panose="020B0502050000020003"/>
                        </a:rPr>
                        <a:t>INTELIGENCIA COLABORATIVA</a:t>
                      </a:r>
                      <a:endParaRPr lang="es-MX" sz="1600" dirty="0">
                        <a:solidFill>
                          <a:srgbClr val="115E21"/>
                        </a:solidFill>
                      </a:endParaRPr>
                    </a:p>
                  </p:txBody>
                </p:sp>
                <p:sp>
                  <p:nvSpPr>
                    <p:cNvPr id="323" name="Google Shape;323;p14"/>
                    <p:cNvSpPr txBox="1"/>
                    <p:nvPr/>
                  </p:nvSpPr>
                  <p:spPr>
                    <a:xfrm>
                      <a:off x="1861" y="5314"/>
                      <a:ext cx="865" cy="727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>
                      <a:outerShdw blurRad="50800" dist="38100" dir="2700000" algn="tl" rotWithShape="0">
                        <a:srgbClr val="000000">
                          <a:alpha val="40000"/>
                        </a:srgbClr>
                      </a:outerShdw>
                    </a:effectLst>
                  </p:spPr>
                  <p:txBody>
                    <a:bodyPr spcFirstLastPara="1" wrap="square" lIns="91425" tIns="45700" rIns="91425" bIns="45700" anchor="t" anchorCtr="0">
                      <a:spAutoFit/>
                    </a:bodyPr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800" b="1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Quattrocento Sans" panose="020B0502050000020003"/>
                          <a:ea typeface="Quattrocento Sans" panose="020B0502050000020003"/>
                          <a:cs typeface="Quattrocento Sans" panose="020B0502050000020003"/>
                          <a:sym typeface="Quattrocento Sans" panose="020B0502050000020003"/>
                        </a:rPr>
                        <a:t>IA</a:t>
                      </a:r>
                      <a:endParaRPr lang="es-MX" sz="12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p:txBody>
                </p:sp>
              </p:grpSp>
            </p:grpSp>
            <p:grpSp>
              <p:nvGrpSpPr>
                <p:cNvPr id="325" name="Google Shape;325;p14"/>
                <p:cNvGrpSpPr/>
                <p:nvPr/>
              </p:nvGrpSpPr>
              <p:grpSpPr>
                <a:xfrm>
                  <a:off x="2233295" y="3443456"/>
                  <a:ext cx="2292350" cy="2206625"/>
                  <a:chOff x="3517" y="5600"/>
                  <a:chExt cx="3610" cy="3475"/>
                </a:xfrm>
              </p:grpSpPr>
              <p:grpSp>
                <p:nvGrpSpPr>
                  <p:cNvPr id="326" name="Google Shape;326;p14"/>
                  <p:cNvGrpSpPr/>
                  <p:nvPr/>
                </p:nvGrpSpPr>
                <p:grpSpPr>
                  <a:xfrm>
                    <a:off x="3517" y="5600"/>
                    <a:ext cx="3610" cy="3475"/>
                    <a:chOff x="1495" y="4484"/>
                    <a:chExt cx="3610" cy="3475"/>
                  </a:xfrm>
                </p:grpSpPr>
                <p:sp>
                  <p:nvSpPr>
                    <p:cNvPr id="327" name="Google Shape;327;p14"/>
                    <p:cNvSpPr/>
                    <p:nvPr/>
                  </p:nvSpPr>
                  <p:spPr>
                    <a:xfrm>
                      <a:off x="1570" y="4484"/>
                      <a:ext cx="3475" cy="3475"/>
                    </a:xfrm>
                    <a:prstGeom prst="roundRect">
                      <a:avLst>
                        <a:gd name="adj" fmla="val 10608"/>
                      </a:avLst>
                    </a:prstGeom>
                    <a:noFill/>
                    <a:ln w="57150" cap="flat" cmpd="sng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s-MX" sz="1600">
                        <a:solidFill>
                          <a:schemeClr val="accent6">
                            <a:lumMod val="75000"/>
                          </a:schemeClr>
                        </a:solidFill>
                        <a:latin typeface="Calibri" panose="020F0502020204030204"/>
                        <a:ea typeface="Calibri" panose="020F0502020204030204"/>
                        <a:cs typeface="Calibri" panose="020F0502020204030204"/>
                        <a:sym typeface="Calibri" panose="020F0502020204030204"/>
                      </a:endParaRPr>
                    </a:p>
                  </p:txBody>
                </p:sp>
                <p:sp>
                  <p:nvSpPr>
                    <p:cNvPr id="328" name="Google Shape;328;p14"/>
                    <p:cNvSpPr txBox="1"/>
                    <p:nvPr/>
                  </p:nvSpPr>
                  <p:spPr>
                    <a:xfrm>
                      <a:off x="1495" y="6537"/>
                      <a:ext cx="3610" cy="1151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>
                      <a:outerShdw blurRad="50800" dist="38100" dir="2700000" algn="tl" rotWithShape="0">
                        <a:srgbClr val="000000">
                          <a:alpha val="40000"/>
                        </a:srgbClr>
                      </a:outerShdw>
                    </a:effectLst>
                  </p:spPr>
                  <p:txBody>
                    <a:bodyPr spcFirstLastPara="1" wrap="square" lIns="91425" tIns="45700" rIns="91425" bIns="45700" anchor="t" anchorCtr="0">
                      <a:spAutoFit/>
                    </a:bodyPr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500" b="1" dirty="0">
                          <a:solidFill>
                            <a:srgbClr val="115E21"/>
                          </a:solidFill>
                          <a:latin typeface="Quattrocento Sans" panose="020B0502050000020003"/>
                          <a:ea typeface="Quattrocento Sans" panose="020B0502050000020003"/>
                          <a:cs typeface="Quattrocento Sans" panose="020B0502050000020003"/>
                          <a:sym typeface="Quattrocento Sans" panose="020B0502050000020003"/>
                        </a:rPr>
                        <a:t>AUTOMATIZACIÓN</a:t>
                      </a:r>
                      <a:r>
                        <a:rPr lang="es-MX" sz="1600" b="1" dirty="0">
                          <a:solidFill>
                            <a:srgbClr val="115E21"/>
                          </a:solidFill>
                          <a:latin typeface="Quattrocento Sans" panose="020B0502050000020003"/>
                          <a:ea typeface="Quattrocento Sans" panose="020B0502050000020003"/>
                          <a:cs typeface="Quattrocento Sans" panose="020B0502050000020003"/>
                          <a:sym typeface="Quattrocento Sans" panose="020B0502050000020003"/>
                        </a:rPr>
                        <a:t> AGRÍCOLA</a:t>
                      </a:r>
                      <a:endParaRPr lang="es-MX" sz="1600" dirty="0">
                        <a:solidFill>
                          <a:srgbClr val="115E21"/>
                        </a:solidFill>
                      </a:endParaRPr>
                    </a:p>
                  </p:txBody>
                </p:sp>
              </p:grpSp>
              <p:pic>
                <p:nvPicPr>
                  <p:cNvPr id="330" name="Google Shape;330;p14"/>
                  <p:cNvPicPr preferRelativeResize="0"/>
                  <p:nvPr/>
                </p:nvPicPr>
                <p:blipFill rotWithShape="1">
                  <a:blip r:embed="rId17" cstate="screen">
                    <a:duotone>
                      <a:prstClr val="black"/>
                      <a:schemeClr val="accent6">
                        <a:tint val="45000"/>
                        <a:satMod val="400000"/>
                      </a:scheme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rightnessContrast bright="-40000" contrast="-40000"/>
                            </a14:imgEffect>
                          </a14:imgLayer>
                        </a14:imgProps>
                      </a:ext>
                    </a:extLst>
                  </a:blip>
                  <a:srcRect/>
                  <a:stretch>
                    <a:fillRect/>
                  </a:stretch>
                </p:blipFill>
                <p:spPr>
                  <a:xfrm rot="18480000">
                    <a:off x="4311" y="6094"/>
                    <a:ext cx="505" cy="505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  <p:grpSp>
              <p:nvGrpSpPr>
                <p:cNvPr id="331" name="Google Shape;331;p14"/>
                <p:cNvGrpSpPr/>
                <p:nvPr/>
              </p:nvGrpSpPr>
              <p:grpSpPr>
                <a:xfrm>
                  <a:off x="7919085" y="3443456"/>
                  <a:ext cx="2206625" cy="2206625"/>
                  <a:chOff x="9671" y="5600"/>
                  <a:chExt cx="3475" cy="3475"/>
                </a:xfrm>
              </p:grpSpPr>
              <p:grpSp>
                <p:nvGrpSpPr>
                  <p:cNvPr id="332" name="Google Shape;332;p14"/>
                  <p:cNvGrpSpPr/>
                  <p:nvPr/>
                </p:nvGrpSpPr>
                <p:grpSpPr>
                  <a:xfrm>
                    <a:off x="9671" y="5600"/>
                    <a:ext cx="3475" cy="3475"/>
                    <a:chOff x="-238" y="4484"/>
                    <a:chExt cx="3475" cy="3475"/>
                  </a:xfrm>
                </p:grpSpPr>
                <p:sp>
                  <p:nvSpPr>
                    <p:cNvPr id="333" name="Google Shape;333;p14"/>
                    <p:cNvSpPr/>
                    <p:nvPr/>
                  </p:nvSpPr>
                  <p:spPr>
                    <a:xfrm>
                      <a:off x="-238" y="4484"/>
                      <a:ext cx="3475" cy="3475"/>
                    </a:xfrm>
                    <a:prstGeom prst="roundRect">
                      <a:avLst>
                        <a:gd name="adj" fmla="val 10608"/>
                      </a:avLst>
                    </a:prstGeom>
                    <a:noFill/>
                    <a:ln w="57150" cap="flat" cmpd="sng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s-MX" sz="1600">
                        <a:solidFill>
                          <a:schemeClr val="accent6">
                            <a:lumMod val="75000"/>
                          </a:schemeClr>
                        </a:solidFill>
                        <a:latin typeface="Calibri" panose="020F0502020204030204"/>
                        <a:ea typeface="Calibri" panose="020F0502020204030204"/>
                        <a:cs typeface="Calibri" panose="020F0502020204030204"/>
                        <a:sym typeface="Calibri" panose="020F0502020204030204"/>
                      </a:endParaRPr>
                    </a:p>
                  </p:txBody>
                </p:sp>
                <p:sp>
                  <p:nvSpPr>
                    <p:cNvPr id="334" name="Google Shape;334;p14"/>
                    <p:cNvSpPr txBox="1"/>
                    <p:nvPr/>
                  </p:nvSpPr>
                  <p:spPr>
                    <a:xfrm>
                      <a:off x="-178" y="6507"/>
                      <a:ext cx="3415" cy="1151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>
                      <a:outerShdw blurRad="50800" dist="38100" dir="2700000" algn="tl" rotWithShape="0">
                        <a:srgbClr val="000000">
                          <a:alpha val="40000"/>
                        </a:srgbClr>
                      </a:outerShdw>
                    </a:effectLst>
                  </p:spPr>
                  <p:txBody>
                    <a:bodyPr spcFirstLastPara="1" wrap="square" lIns="91425" tIns="45700" rIns="91425" bIns="45700" anchor="t" anchorCtr="0">
                      <a:spAutoFit/>
                    </a:bodyPr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600" b="1" dirty="0">
                          <a:solidFill>
                            <a:srgbClr val="115E21"/>
                          </a:solidFill>
                          <a:latin typeface="Quattrocento Sans" panose="020B0502050000020003"/>
                          <a:ea typeface="Quattrocento Sans" panose="020B0502050000020003"/>
                          <a:cs typeface="Quattrocento Sans" panose="020B0502050000020003"/>
                          <a:sym typeface="Quattrocento Sans" panose="020B0502050000020003"/>
                        </a:rPr>
                        <a:t>MONITOREO EN TIEMPO REAL</a:t>
                      </a:r>
                      <a:endParaRPr lang="es-MX" sz="1600" dirty="0">
                        <a:solidFill>
                          <a:srgbClr val="115E21"/>
                        </a:solidFill>
                      </a:endParaRPr>
                    </a:p>
                  </p:txBody>
                </p:sp>
              </p:grpSp>
              <p:pic>
                <p:nvPicPr>
                  <p:cNvPr id="335" name="Google Shape;335;p14"/>
                  <p:cNvPicPr preferRelativeResize="0"/>
                  <p:nvPr/>
                </p:nvPicPr>
                <p:blipFill rotWithShape="1">
                  <a:blip r:embed="rId19" cstate="screen">
                    <a:duotone>
                      <a:prstClr val="black"/>
                      <a:schemeClr val="accent6">
                        <a:tint val="45000"/>
                        <a:satMod val="400000"/>
                      </a:scheme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20">
                            <a14:imgEffect>
                              <a14:brightnessContrast bright="-40000" contrast="-40000"/>
                            </a14:imgEffect>
                          </a14:imgLayer>
                        </a14:imgProps>
                      </a:ext>
                    </a:extLst>
                  </a:blip>
                  <a:srcRect/>
                  <a:stretch>
                    <a:fillRect/>
                  </a:stretch>
                </p:blipFill>
                <p:spPr>
                  <a:xfrm>
                    <a:off x="10579" y="5910"/>
                    <a:ext cx="1592" cy="1555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>
                    <a:outerShdw blurRad="50800" dist="38100" dir="2700000" algn="tl" rotWithShape="0">
                      <a:srgbClr val="000000">
                        <a:alpha val="40000"/>
                      </a:srgbClr>
                    </a:outerShdw>
                  </a:effectLst>
                </p:spPr>
              </p:pic>
            </p:grpSp>
          </p:grpSp>
          <p:pic>
            <p:nvPicPr>
              <p:cNvPr id="43" name="Google Shape;317;p14"/>
              <p:cNvPicPr preferRelativeResize="0"/>
              <p:nvPr/>
            </p:nvPicPr>
            <p:blipFill rotWithShape="1">
              <a:blip r:embed="rId21" cstate="screen">
                <a:biLevel thresh="25000"/>
                <a:extLst>
                  <a:ext uri="{BEBA8EAE-BF5A-486C-A8C5-ECC9F3942E4B}">
                    <a14:imgProps xmlns:a14="http://schemas.microsoft.com/office/drawing/2010/main">
                      <a14:imgLayer r:embed="rId22">
                        <a14:imgEffect>
                          <a14:brightnessContrast bright="-40000" contrast="-40000"/>
                        </a14:imgEffect>
                      </a14:imgLayer>
                    </a14:imgProps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3045252" y="1828891"/>
                <a:ext cx="886823" cy="899821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</p:pic>
        </p:grpSp>
        <p:pic>
          <p:nvPicPr>
            <p:cNvPr id="25" name="Imagen 24"/>
            <p:cNvPicPr>
              <a:picLocks noChangeAspect="1"/>
            </p:cNvPicPr>
            <p:nvPr/>
          </p:nvPicPr>
          <p:blipFill>
            <a:blip r:embed="rId23" cstate="screen"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986535" y="3866034"/>
              <a:ext cx="1325859" cy="777301"/>
            </a:xfrm>
            <a:prstGeom prst="rect">
              <a:avLst/>
            </a:prstGeom>
          </p:spPr>
        </p:pic>
      </p:grpSp>
      <p:grpSp>
        <p:nvGrpSpPr>
          <p:cNvPr id="4" name="Grupo 3"/>
          <p:cNvGrpSpPr/>
          <p:nvPr/>
        </p:nvGrpSpPr>
        <p:grpSpPr>
          <a:xfrm>
            <a:off x="617099" y="4891552"/>
            <a:ext cx="6282980" cy="1491736"/>
            <a:chOff x="8828498" y="4596514"/>
            <a:chExt cx="4659311" cy="1140746"/>
          </a:xfrm>
          <a:effectLst>
            <a:glow rad="101600">
              <a:schemeClr val="bg1">
                <a:alpha val="60000"/>
              </a:schemeClr>
            </a:glow>
          </a:effectLst>
        </p:grpSpPr>
        <p:sp>
          <p:nvSpPr>
            <p:cNvPr id="5" name="Google Shape;70;p2"/>
            <p:cNvSpPr txBox="1"/>
            <p:nvPr/>
          </p:nvSpPr>
          <p:spPr>
            <a:xfrm>
              <a:off x="9519629" y="4596514"/>
              <a:ext cx="3968180" cy="776657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MX" sz="6000" b="1" dirty="0">
                  <a:solidFill>
                    <a:srgbClr val="AD4949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  <a:ea typeface="Quattrocento Sans" panose="020B0502050000020003"/>
                  <a:cs typeface="Quattrocento Sans" panose="020B0502050000020003"/>
                  <a:sym typeface="Quattrocento Sans" panose="020B0502050000020003"/>
                </a:rPr>
                <a:t>57</a:t>
              </a:r>
              <a:r>
                <a:rPr lang="es-MX" sz="6000" b="1" dirty="0">
                  <a:solidFill>
                    <a:srgbClr val="AD4949"/>
                  </a:solidFill>
                  <a:latin typeface="Agency FB" panose="020B0503020202020204" pitchFamily="34" charset="0"/>
                  <a:ea typeface="Quattrocento Sans" panose="020B0502050000020003"/>
                  <a:cs typeface="Quattrocento Sans" panose="020B0502050000020003"/>
                  <a:sym typeface="Quattrocento Sans" panose="020B0502050000020003"/>
                </a:rPr>
                <a:t>%</a:t>
              </a:r>
              <a:r>
                <a:rPr lang="es-MX" sz="6000" b="1" dirty="0">
                  <a:solidFill>
                    <a:srgbClr val="C00000"/>
                  </a:solidFill>
                  <a:latin typeface="Agency FB" panose="020B0503020202020204" pitchFamily="34" charset="0"/>
                  <a:ea typeface="Quattrocento Sans" panose="020B0502050000020003"/>
                  <a:cs typeface="Quattrocento Sans" panose="020B0502050000020003"/>
                  <a:sym typeface="Quattrocento Sans" panose="020B0502050000020003"/>
                </a:rPr>
                <a:t> </a:t>
              </a:r>
              <a:r>
                <a:rPr lang="es-MX" sz="6000" b="1" dirty="0"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  <a:ea typeface="Quattrocento Sans" panose="020B0502050000020003"/>
                  <a:cs typeface="Quattrocento Sans" panose="020B0502050000020003"/>
                  <a:sym typeface="Quattrocento Sans" panose="020B0502050000020003"/>
                </a:rPr>
                <a:t>– 35%</a:t>
              </a:r>
              <a:r>
                <a:rPr lang="es-MX" sz="6000" b="1" dirty="0">
                  <a:solidFill>
                    <a:srgbClr val="C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  <a:ea typeface="Quattrocento Sans" panose="020B0502050000020003"/>
                  <a:cs typeface="Quattrocento Sans" panose="020B0502050000020003"/>
                  <a:sym typeface="Quattrocento Sans" panose="020B0502050000020003"/>
                </a:rPr>
                <a:t> </a:t>
              </a:r>
              <a:r>
                <a:rPr lang="es-MX" sz="6000" b="1">
                  <a:solidFill>
                    <a:srgbClr val="C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  <a:ea typeface="Quattrocento Sans" panose="020B0502050000020003"/>
                  <a:cs typeface="Quattrocento Sans" panose="020B0502050000020003"/>
                  <a:sym typeface="Quattrocento Sans" panose="020B0502050000020003"/>
                </a:rPr>
                <a:t>= 22</a:t>
              </a:r>
              <a:r>
                <a:rPr lang="es-MX" sz="6000" b="1" dirty="0">
                  <a:solidFill>
                    <a:srgbClr val="C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  <a:ea typeface="Quattrocento Sans" panose="020B0502050000020003"/>
                  <a:cs typeface="Quattrocento Sans" panose="020B0502050000020003"/>
                  <a:sym typeface="Quattrocento Sans" panose="020B0502050000020003"/>
                </a:rPr>
                <a:t>%</a:t>
              </a:r>
              <a:endParaRPr lang="es-MX" sz="12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Quattrocento Sans" panose="020B0502050000020003"/>
                <a:cs typeface="Quattrocento Sans" panose="020B0502050000020003"/>
                <a:sym typeface="Quattrocento Sans" panose="020B0502050000020003"/>
              </a:endParaRPr>
            </a:p>
          </p:txBody>
        </p:sp>
        <p:pic>
          <p:nvPicPr>
            <p:cNvPr id="6" name="Google Shape;107;p5"/>
            <p:cNvPicPr preferRelativeResize="0"/>
            <p:nvPr/>
          </p:nvPicPr>
          <p:blipFill rotWithShape="1">
            <a:blip r:embed="rId24" cstate="screen">
              <a:duotone>
                <a:prstClr val="black"/>
                <a:srgbClr val="FF0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25">
                      <a14:imgEffect>
                        <a14:brightnessContrast bright="-20000" contrast="-40000"/>
                      </a14:imgEffect>
                      <a14:imgEffect>
                        <a14:colorTemperature colorTemp="112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>
            <a:xfrm>
              <a:off x="8828498" y="4713473"/>
              <a:ext cx="884441" cy="92434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" name="Google Shape;70;p2"/>
            <p:cNvSpPr txBox="1"/>
            <p:nvPr/>
          </p:nvSpPr>
          <p:spPr>
            <a:xfrm>
              <a:off x="10227237" y="5290107"/>
              <a:ext cx="2602654" cy="447153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MX" sz="3200" dirty="0">
                  <a:solidFill>
                    <a:srgbClr val="115E21"/>
                  </a:solidFill>
                  <a:latin typeface="Agency FB" panose="020B0503020202020204" pitchFamily="34" charset="0"/>
                  <a:ea typeface="Quattrocento Sans" panose="020B0502050000020003"/>
                  <a:cs typeface="Quattrocento Sans" panose="020B0502050000020003"/>
                  <a:sym typeface="Quattrocento Sans" panose="020B0502050000020003"/>
                </a:rPr>
                <a:t>Ahorro de agua</a:t>
              </a:r>
              <a:endParaRPr lang="es-MX" dirty="0">
                <a:solidFill>
                  <a:srgbClr val="115E21"/>
                </a:solidFill>
                <a:latin typeface="Agency FB" panose="020B0503020202020204" pitchFamily="34" charset="0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Forma libre: forma 47"/>
          <p:cNvSpPr/>
          <p:nvPr/>
        </p:nvSpPr>
        <p:spPr>
          <a:xfrm>
            <a:off x="-1356184" y="-1084724"/>
            <a:ext cx="16607660" cy="5680960"/>
          </a:xfrm>
          <a:custGeom>
            <a:avLst/>
            <a:gdLst>
              <a:gd name="connsiteX0" fmla="*/ 1181906 w 14123730"/>
              <a:gd name="connsiteY0" fmla="*/ 378691 h 5680960"/>
              <a:gd name="connsiteX1" fmla="*/ 1181906 w 14123730"/>
              <a:gd name="connsiteY1" fmla="*/ 5407891 h 5680960"/>
              <a:gd name="connsiteX2" fmla="*/ 7501426 w 14123730"/>
              <a:gd name="connsiteY2" fmla="*/ 4595091 h 5680960"/>
              <a:gd name="connsiteX3" fmla="*/ 12347746 w 14123730"/>
              <a:gd name="connsiteY3" fmla="*/ 1069571 h 5680960"/>
              <a:gd name="connsiteX4" fmla="*/ 13333266 w 14123730"/>
              <a:gd name="connsiteY4" fmla="*/ 439651 h 5680960"/>
              <a:gd name="connsiteX5" fmla="*/ 1181906 w 14123730"/>
              <a:gd name="connsiteY5" fmla="*/ 378691 h 5680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123730" h="5680960">
                <a:moveTo>
                  <a:pt x="1181906" y="378691"/>
                </a:moveTo>
                <a:cubicBezTo>
                  <a:pt x="-843321" y="1206731"/>
                  <a:pt x="128653" y="4705158"/>
                  <a:pt x="1181906" y="5407891"/>
                </a:cubicBezTo>
                <a:cubicBezTo>
                  <a:pt x="2235159" y="6110624"/>
                  <a:pt x="5640453" y="5318144"/>
                  <a:pt x="7501426" y="4595091"/>
                </a:cubicBezTo>
                <a:cubicBezTo>
                  <a:pt x="9362399" y="3872038"/>
                  <a:pt x="11375773" y="1762144"/>
                  <a:pt x="12347746" y="1069571"/>
                </a:cubicBezTo>
                <a:cubicBezTo>
                  <a:pt x="13319719" y="376998"/>
                  <a:pt x="15190853" y="558184"/>
                  <a:pt x="13333266" y="439651"/>
                </a:cubicBezTo>
                <a:cubicBezTo>
                  <a:pt x="11475679" y="321118"/>
                  <a:pt x="3207133" y="-449349"/>
                  <a:pt x="1181906" y="378691"/>
                </a:cubicBezTo>
                <a:close/>
              </a:path>
            </a:pathLst>
          </a:custGeom>
          <a:solidFill>
            <a:srgbClr val="E2F0D9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grpSp>
        <p:nvGrpSpPr>
          <p:cNvPr id="37" name="Google Shape;123;p6"/>
          <p:cNvGrpSpPr/>
          <p:nvPr/>
        </p:nvGrpSpPr>
        <p:grpSpPr>
          <a:xfrm rot="5400000">
            <a:off x="2104244" y="-2088876"/>
            <a:ext cx="1076960" cy="5286687"/>
            <a:chOff x="536" y="2031"/>
            <a:chExt cx="1696" cy="8325"/>
          </a:xfrm>
        </p:grpSpPr>
        <p:sp>
          <p:nvSpPr>
            <p:cNvPr id="38" name="Google Shape;124;p6"/>
            <p:cNvSpPr txBox="1"/>
            <p:nvPr/>
          </p:nvSpPr>
          <p:spPr>
            <a:xfrm rot="16200000">
              <a:off x="-2697" y="5264"/>
              <a:ext cx="8162" cy="1696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MX" sz="3600" b="1" i="1" dirty="0">
                  <a:solidFill>
                    <a:srgbClr val="115E21"/>
                  </a:solidFill>
                  <a:latin typeface="Agency FB" panose="020B0503020202020204" pitchFamily="34" charset="0"/>
                  <a:ea typeface="Pacifico"/>
                  <a:cs typeface="Pacifico"/>
                  <a:sym typeface="Pacifico"/>
                </a:rPr>
                <a:t>Impactos en la productividad </a:t>
              </a:r>
              <a:br>
                <a:rPr lang="es-MX" sz="4800" i="1" dirty="0">
                  <a:solidFill>
                    <a:srgbClr val="115E21"/>
                  </a:solidFill>
                  <a:latin typeface="Mistral" panose="03090702030407020403" pitchFamily="66" charset="0"/>
                  <a:ea typeface="Pacifico"/>
                  <a:cs typeface="Pacifico"/>
                  <a:sym typeface="Pacifico"/>
                </a:rPr>
              </a:br>
              <a:r>
                <a:rPr lang="es-MX" sz="2800" i="1" dirty="0">
                  <a:solidFill>
                    <a:srgbClr val="115E21"/>
                  </a:solidFill>
                  <a:latin typeface="Agency FB" panose="020B0503020202020204" pitchFamily="34" charset="0"/>
                  <a:ea typeface="Pacifico"/>
                  <a:cs typeface="Pacifico"/>
                  <a:sym typeface="Pacifico"/>
                </a:rPr>
                <a:t>CONTRIBUCIONES Y LOGROS</a:t>
              </a:r>
              <a:endParaRPr lang="es-MX" sz="4000" i="1" dirty="0">
                <a:solidFill>
                  <a:srgbClr val="115E21"/>
                </a:solidFill>
                <a:latin typeface="Agency FB" panose="020B0503020202020204" pitchFamily="34" charset="0"/>
                <a:ea typeface="Pacifico"/>
                <a:cs typeface="Pacifico"/>
                <a:sym typeface="Pacifico"/>
              </a:endParaRPr>
            </a:p>
          </p:txBody>
        </p:sp>
        <p:cxnSp>
          <p:nvCxnSpPr>
            <p:cNvPr id="39" name="Google Shape;125;p6"/>
            <p:cNvCxnSpPr/>
            <p:nvPr/>
          </p:nvCxnSpPr>
          <p:spPr>
            <a:xfrm>
              <a:off x="1450" y="2079"/>
              <a:ext cx="0" cy="8277"/>
            </a:xfrm>
            <a:prstGeom prst="straightConnector1">
              <a:avLst/>
            </a:prstGeom>
            <a:noFill/>
            <a:ln w="38100" cap="flat" cmpd="sng">
              <a:solidFill>
                <a:schemeClr val="accent6">
                  <a:lumMod val="75000"/>
                </a:schemeClr>
              </a:solidFill>
              <a:prstDash val="dot"/>
              <a:miter lim="800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cxnSp>
      </p:grpSp>
      <p:grpSp>
        <p:nvGrpSpPr>
          <p:cNvPr id="12" name="Grupo 11"/>
          <p:cNvGrpSpPr/>
          <p:nvPr/>
        </p:nvGrpSpPr>
        <p:grpSpPr>
          <a:xfrm>
            <a:off x="755516" y="3414530"/>
            <a:ext cx="1918216" cy="3046988"/>
            <a:chOff x="2382898" y="2507426"/>
            <a:chExt cx="1918216" cy="3046988"/>
          </a:xfrm>
        </p:grpSpPr>
        <p:pic>
          <p:nvPicPr>
            <p:cNvPr id="14" name="Imagen 13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E5E5E5"/>
                </a:clrFrom>
                <a:clrTo>
                  <a:srgbClr val="E5E5E5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820493" y="3474548"/>
              <a:ext cx="992043" cy="992043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sp>
          <p:nvSpPr>
            <p:cNvPr id="16" name="CuadroTexto 15"/>
            <p:cNvSpPr txBox="1"/>
            <p:nvPr/>
          </p:nvSpPr>
          <p:spPr>
            <a:xfrm>
              <a:off x="2787695" y="2507426"/>
              <a:ext cx="1039067" cy="30469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MX" sz="3200" b="1" dirty="0">
                  <a:solidFill>
                    <a:schemeClr val="accent6">
                      <a:lumMod val="75000"/>
                    </a:schemeClr>
                  </a:solidFill>
                  <a:latin typeface="Agency FB" panose="020B0503020202020204" pitchFamily="34" charset="0"/>
                </a:rPr>
                <a:t>2019</a:t>
              </a:r>
              <a:endParaRPr lang="es-MX" sz="2000" b="1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</a:endParaRPr>
            </a:p>
            <a:p>
              <a:pPr algn="ctr"/>
              <a:r>
                <a:rPr lang="es-MX" sz="2000" dirty="0">
                  <a:solidFill>
                    <a:schemeClr val="accent6">
                      <a:lumMod val="75000"/>
                    </a:schemeClr>
                  </a:solidFill>
                  <a:latin typeface="Agency FB" panose="020B0503020202020204" pitchFamily="34" charset="0"/>
                </a:rPr>
                <a:t>Cd. Juárez</a:t>
              </a:r>
            </a:p>
            <a:p>
              <a:pPr algn="ctr"/>
              <a:endParaRPr lang="es-MX" sz="2000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</a:endParaRPr>
            </a:p>
            <a:p>
              <a:pPr algn="ctr"/>
              <a:endParaRPr lang="es-MX" sz="2000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</a:endParaRPr>
            </a:p>
            <a:p>
              <a:pPr algn="ctr"/>
              <a:endParaRPr lang="es-MX" sz="2000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</a:endParaRPr>
            </a:p>
            <a:p>
              <a:pPr algn="ctr"/>
              <a:endParaRPr lang="es-MX" sz="2000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</a:endParaRPr>
            </a:p>
            <a:p>
              <a:pPr algn="ctr"/>
              <a:endParaRPr lang="es-MX" sz="2000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</a:endParaRPr>
            </a:p>
            <a:p>
              <a:pPr algn="ctr"/>
              <a:endParaRPr lang="es-MX" sz="2000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</a:endParaRPr>
            </a:p>
            <a:p>
              <a:pPr algn="ctr"/>
              <a:r>
                <a:rPr lang="es-MX" sz="2000" dirty="0"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</a:rPr>
                <a:t>Finalistas</a:t>
              </a:r>
            </a:p>
          </p:txBody>
        </p:sp>
        <p:pic>
          <p:nvPicPr>
            <p:cNvPr id="18" name="Imagen 17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382898" y="4382184"/>
              <a:ext cx="1918216" cy="936629"/>
            </a:xfrm>
            <a:prstGeom prst="rect">
              <a:avLst/>
            </a:prstGeom>
          </p:spPr>
        </p:pic>
      </p:grpSp>
      <p:grpSp>
        <p:nvGrpSpPr>
          <p:cNvPr id="20" name="Grupo 19"/>
          <p:cNvGrpSpPr/>
          <p:nvPr/>
        </p:nvGrpSpPr>
        <p:grpSpPr>
          <a:xfrm>
            <a:off x="3191974" y="3106753"/>
            <a:ext cx="1620119" cy="3354765"/>
            <a:chOff x="5522475" y="1849654"/>
            <a:chExt cx="1620119" cy="3354765"/>
          </a:xfrm>
        </p:grpSpPr>
        <p:pic>
          <p:nvPicPr>
            <p:cNvPr id="23" name="Imagen 22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E5E5E5"/>
                </a:clrFrom>
                <a:clrTo>
                  <a:srgbClr val="E5E5E5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5825717" y="2790075"/>
              <a:ext cx="992043" cy="992043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sp>
          <p:nvSpPr>
            <p:cNvPr id="24" name="CuadroTexto 23"/>
            <p:cNvSpPr txBox="1"/>
            <p:nvPr/>
          </p:nvSpPr>
          <p:spPr>
            <a:xfrm>
              <a:off x="5815031" y="1849654"/>
              <a:ext cx="1013418" cy="33547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MX" sz="3200" b="1" dirty="0">
                  <a:solidFill>
                    <a:schemeClr val="accent6">
                      <a:lumMod val="75000"/>
                    </a:schemeClr>
                  </a:solidFill>
                  <a:latin typeface="Agency FB" panose="020B0503020202020204" pitchFamily="34" charset="0"/>
                </a:rPr>
                <a:t>2020</a:t>
              </a:r>
              <a:endParaRPr lang="es-MX" sz="2000" b="1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</a:endParaRPr>
            </a:p>
            <a:p>
              <a:pPr algn="ctr"/>
              <a:r>
                <a:rPr lang="es-MX" sz="2000" dirty="0">
                  <a:solidFill>
                    <a:schemeClr val="accent6">
                      <a:lumMod val="75000"/>
                    </a:schemeClr>
                  </a:solidFill>
                  <a:latin typeface="Agency FB" panose="020B0503020202020204" pitchFamily="34" charset="0"/>
                </a:rPr>
                <a:t>Chihuahua</a:t>
              </a:r>
            </a:p>
            <a:p>
              <a:pPr algn="ctr"/>
              <a:endParaRPr lang="es-MX" sz="2000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</a:endParaRPr>
            </a:p>
            <a:p>
              <a:pPr algn="ctr"/>
              <a:endParaRPr lang="es-MX" sz="2000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</a:endParaRPr>
            </a:p>
            <a:p>
              <a:pPr algn="ctr"/>
              <a:endParaRPr lang="es-MX" sz="2000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</a:endParaRPr>
            </a:p>
            <a:p>
              <a:pPr algn="ctr"/>
              <a:endParaRPr lang="es-MX" sz="2000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</a:endParaRPr>
            </a:p>
            <a:p>
              <a:pPr algn="ctr"/>
              <a:endParaRPr lang="es-MX" sz="2000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</a:endParaRPr>
            </a:p>
            <a:p>
              <a:pPr algn="ctr"/>
              <a:endParaRPr lang="es-MX" sz="2000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</a:endParaRPr>
            </a:p>
            <a:p>
              <a:pPr algn="ctr"/>
              <a:endParaRPr lang="es-MX" sz="2000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</a:endParaRPr>
            </a:p>
            <a:p>
              <a:pPr algn="ctr"/>
              <a:r>
                <a:rPr lang="es-MX" sz="2000" dirty="0"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</a:rPr>
                <a:t>2</a:t>
              </a:r>
              <a:r>
                <a:rPr lang="es-MX" sz="2000" u="sng" baseline="30000" dirty="0"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</a:rPr>
                <a:t>nd</a:t>
              </a:r>
              <a:r>
                <a:rPr lang="es-MX" sz="2000" dirty="0"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</a:rPr>
                <a:t> Lugar</a:t>
              </a:r>
            </a:p>
          </p:txBody>
        </p:sp>
        <p:pic>
          <p:nvPicPr>
            <p:cNvPr id="27" name="Imagen 26"/>
            <p:cNvPicPr>
              <a:picLocks noChangeAspect="1"/>
            </p:cNvPicPr>
            <p:nvPr/>
          </p:nvPicPr>
          <p:blipFill rotWithShape="1">
            <a:blip r:embed="rId5"/>
            <a:srcRect b="38000"/>
            <a:stretch>
              <a:fillRect/>
            </a:stretch>
          </p:blipFill>
          <p:spPr>
            <a:xfrm>
              <a:off x="5522475" y="3905501"/>
              <a:ext cx="1620119" cy="849457"/>
            </a:xfrm>
            <a:prstGeom prst="rect">
              <a:avLst/>
            </a:prstGeom>
          </p:spPr>
        </p:pic>
      </p:grpSp>
      <p:grpSp>
        <p:nvGrpSpPr>
          <p:cNvPr id="28" name="Grupo 27"/>
          <p:cNvGrpSpPr/>
          <p:nvPr/>
        </p:nvGrpSpPr>
        <p:grpSpPr>
          <a:xfrm>
            <a:off x="5353036" y="2463787"/>
            <a:ext cx="1594610" cy="3354765"/>
            <a:chOff x="8184547" y="697020"/>
            <a:chExt cx="1594610" cy="3354765"/>
          </a:xfrm>
        </p:grpSpPr>
        <p:pic>
          <p:nvPicPr>
            <p:cNvPr id="29" name="Imagen 28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E5E5E5"/>
                </a:clrFrom>
                <a:clrTo>
                  <a:srgbClr val="E5E5E5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8485831" y="1618030"/>
              <a:ext cx="992043" cy="992043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sp>
          <p:nvSpPr>
            <p:cNvPr id="30" name="CuadroTexto 29"/>
            <p:cNvSpPr txBox="1"/>
            <p:nvPr/>
          </p:nvSpPr>
          <p:spPr>
            <a:xfrm>
              <a:off x="8466327" y="697020"/>
              <a:ext cx="1031051" cy="33547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MX" sz="3200" b="1" dirty="0">
                  <a:solidFill>
                    <a:schemeClr val="accent6">
                      <a:lumMod val="75000"/>
                    </a:schemeClr>
                  </a:solidFill>
                  <a:latin typeface="Agency FB" panose="020B0503020202020204" pitchFamily="34" charset="0"/>
                </a:rPr>
                <a:t>2021</a:t>
              </a:r>
              <a:endParaRPr lang="es-MX" sz="2000" b="1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</a:endParaRPr>
            </a:p>
            <a:p>
              <a:pPr algn="ctr"/>
              <a:r>
                <a:rPr lang="es-MX" sz="2000" dirty="0">
                  <a:solidFill>
                    <a:schemeClr val="accent6">
                      <a:lumMod val="75000"/>
                    </a:schemeClr>
                  </a:solidFill>
                  <a:latin typeface="Agency FB" panose="020B0503020202020204" pitchFamily="34" charset="0"/>
                </a:rPr>
                <a:t>Cd. México</a:t>
              </a:r>
            </a:p>
            <a:p>
              <a:pPr algn="ctr"/>
              <a:endParaRPr lang="es-MX" sz="2000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</a:endParaRPr>
            </a:p>
            <a:p>
              <a:pPr algn="ctr"/>
              <a:endParaRPr lang="es-MX" sz="2000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</a:endParaRPr>
            </a:p>
            <a:p>
              <a:pPr algn="ctr"/>
              <a:endParaRPr lang="es-MX" sz="2000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</a:endParaRPr>
            </a:p>
            <a:p>
              <a:pPr algn="ctr"/>
              <a:endParaRPr lang="es-MX" sz="2000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</a:endParaRPr>
            </a:p>
            <a:p>
              <a:pPr algn="ctr"/>
              <a:endParaRPr lang="es-MX" sz="2000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</a:endParaRPr>
            </a:p>
            <a:p>
              <a:pPr algn="ctr"/>
              <a:endParaRPr lang="es-MX" sz="2000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</a:endParaRPr>
            </a:p>
            <a:p>
              <a:pPr algn="ctr"/>
              <a:endParaRPr lang="es-MX" sz="2000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</a:endParaRPr>
            </a:p>
            <a:p>
              <a:pPr algn="ctr"/>
              <a:r>
                <a:rPr lang="es-MX" sz="2000" dirty="0"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</a:rPr>
                <a:t>Finalistas</a:t>
              </a:r>
            </a:p>
          </p:txBody>
        </p:sp>
        <p:pic>
          <p:nvPicPr>
            <p:cNvPr id="31" name="Imagen 30"/>
            <p:cNvPicPr>
              <a:picLocks noChangeAspect="1"/>
            </p:cNvPicPr>
            <p:nvPr/>
          </p:nvPicPr>
          <p:blipFill rotWithShape="1"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t="4089" b="9161"/>
            <a:stretch>
              <a:fillRect/>
            </a:stretch>
          </p:blipFill>
          <p:spPr>
            <a:xfrm>
              <a:off x="8184547" y="2722898"/>
              <a:ext cx="1594610" cy="966664"/>
            </a:xfrm>
            <a:prstGeom prst="rect">
              <a:avLst/>
            </a:prstGeom>
          </p:spPr>
        </p:pic>
      </p:grpSp>
      <p:grpSp>
        <p:nvGrpSpPr>
          <p:cNvPr id="32" name="Grupo 31"/>
          <p:cNvGrpSpPr/>
          <p:nvPr/>
        </p:nvGrpSpPr>
        <p:grpSpPr>
          <a:xfrm>
            <a:off x="7596497" y="1707414"/>
            <a:ext cx="1594610" cy="3354765"/>
            <a:chOff x="8184547" y="697020"/>
            <a:chExt cx="1594610" cy="3354765"/>
          </a:xfrm>
        </p:grpSpPr>
        <p:pic>
          <p:nvPicPr>
            <p:cNvPr id="33" name="Imagen 32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E5E5E5"/>
                </a:clrFrom>
                <a:clrTo>
                  <a:srgbClr val="E5E5E5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8485831" y="1618030"/>
              <a:ext cx="992043" cy="992043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sp>
          <p:nvSpPr>
            <p:cNvPr id="34" name="CuadroTexto 33"/>
            <p:cNvSpPr txBox="1"/>
            <p:nvPr/>
          </p:nvSpPr>
          <p:spPr>
            <a:xfrm>
              <a:off x="8442283" y="697020"/>
              <a:ext cx="1079142" cy="33547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MX" sz="3200" b="1" dirty="0">
                  <a:solidFill>
                    <a:schemeClr val="accent6">
                      <a:lumMod val="75000"/>
                    </a:schemeClr>
                  </a:solidFill>
                  <a:latin typeface="Agency FB" panose="020B0503020202020204" pitchFamily="34" charset="0"/>
                </a:rPr>
                <a:t>2022</a:t>
              </a:r>
              <a:endParaRPr lang="es-MX" sz="2000" b="1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</a:endParaRPr>
            </a:p>
            <a:p>
              <a:pPr algn="ctr"/>
              <a:r>
                <a:rPr lang="es-MX" sz="2000" dirty="0">
                  <a:solidFill>
                    <a:schemeClr val="accent6">
                      <a:lumMod val="75000"/>
                    </a:schemeClr>
                  </a:solidFill>
                  <a:latin typeface="Agency FB" panose="020B0503020202020204" pitchFamily="34" charset="0"/>
                </a:rPr>
                <a:t>Cd. Morelia</a:t>
              </a:r>
            </a:p>
            <a:p>
              <a:pPr algn="ctr"/>
              <a:endParaRPr lang="es-MX" sz="2000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</a:endParaRPr>
            </a:p>
            <a:p>
              <a:pPr algn="ctr"/>
              <a:endParaRPr lang="es-MX" sz="2000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</a:endParaRPr>
            </a:p>
            <a:p>
              <a:pPr algn="ctr"/>
              <a:endParaRPr lang="es-MX" sz="2000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</a:endParaRPr>
            </a:p>
            <a:p>
              <a:pPr algn="ctr"/>
              <a:endParaRPr lang="es-MX" sz="2000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</a:endParaRPr>
            </a:p>
            <a:p>
              <a:pPr algn="ctr"/>
              <a:endParaRPr lang="es-MX" sz="2000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</a:endParaRPr>
            </a:p>
            <a:p>
              <a:pPr algn="ctr"/>
              <a:endParaRPr lang="es-MX" sz="2000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</a:endParaRPr>
            </a:p>
            <a:p>
              <a:pPr algn="ctr"/>
              <a:endParaRPr lang="es-MX" sz="2000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</a:endParaRPr>
            </a:p>
            <a:p>
              <a:pPr algn="ctr"/>
              <a:r>
                <a:rPr lang="en-US" sz="2000" b="1" dirty="0"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</a:rPr>
                <a:t>3</a:t>
              </a:r>
              <a:r>
                <a:rPr lang="en-US" sz="2000" b="1" baseline="30000" dirty="0"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</a:rPr>
                <a:t>er</a:t>
              </a:r>
              <a:r>
                <a:rPr lang="en-US" sz="2000" b="1" dirty="0"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</a:rPr>
                <a:t> </a:t>
              </a:r>
              <a:r>
                <a:rPr lang="es-MX" sz="2000" dirty="0"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</a:rPr>
                <a:t>Lugar</a:t>
              </a:r>
              <a:endParaRPr lang="en-US" sz="2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endParaRPr>
            </a:p>
          </p:txBody>
        </p:sp>
        <p:pic>
          <p:nvPicPr>
            <p:cNvPr id="35" name="Imagen 34"/>
            <p:cNvPicPr>
              <a:picLocks noChangeAspect="1"/>
            </p:cNvPicPr>
            <p:nvPr/>
          </p:nvPicPr>
          <p:blipFill>
            <a:blip r:embed="rId7"/>
            <a:srcRect t="9635" b="9635"/>
            <a:stretch>
              <a:fillRect/>
            </a:stretch>
          </p:blipFill>
          <p:spPr>
            <a:xfrm>
              <a:off x="8184547" y="2722898"/>
              <a:ext cx="1594610" cy="966664"/>
            </a:xfrm>
            <a:prstGeom prst="rect">
              <a:avLst/>
            </a:prstGeom>
          </p:spPr>
        </p:pic>
      </p:grpSp>
      <p:grpSp>
        <p:nvGrpSpPr>
          <p:cNvPr id="45" name="Grupo 44"/>
          <p:cNvGrpSpPr/>
          <p:nvPr/>
        </p:nvGrpSpPr>
        <p:grpSpPr>
          <a:xfrm>
            <a:off x="9931882" y="845568"/>
            <a:ext cx="1071562" cy="3662541"/>
            <a:chOff x="9942392" y="919138"/>
            <a:chExt cx="1071562" cy="3662541"/>
          </a:xfrm>
        </p:grpSpPr>
        <p:pic>
          <p:nvPicPr>
            <p:cNvPr id="40" name="Imagen 39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E5E5E5"/>
                </a:clrFrom>
                <a:clrTo>
                  <a:srgbClr val="E5E5E5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978829" y="1840148"/>
              <a:ext cx="992043" cy="992043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sp>
          <p:nvSpPr>
            <p:cNvPr id="41" name="CuadroTexto 40"/>
            <p:cNvSpPr txBox="1"/>
            <p:nvPr/>
          </p:nvSpPr>
          <p:spPr>
            <a:xfrm>
              <a:off x="9962532" y="919138"/>
              <a:ext cx="1024639" cy="36625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MX" sz="3200" b="1" dirty="0">
                  <a:solidFill>
                    <a:schemeClr val="accent6">
                      <a:lumMod val="75000"/>
                    </a:schemeClr>
                  </a:solidFill>
                  <a:latin typeface="Agency FB" panose="020B0503020202020204" pitchFamily="34" charset="0"/>
                </a:rPr>
                <a:t>2023</a:t>
              </a:r>
              <a:endParaRPr lang="es-MX" sz="2000" b="1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</a:endParaRPr>
            </a:p>
            <a:p>
              <a:pPr algn="ctr"/>
              <a:r>
                <a:rPr lang="es-MX" sz="2000" dirty="0">
                  <a:solidFill>
                    <a:schemeClr val="accent6">
                      <a:lumMod val="75000"/>
                    </a:schemeClr>
                  </a:solidFill>
                  <a:latin typeface="Agency FB" panose="020B0503020202020204" pitchFamily="34" charset="0"/>
                </a:rPr>
                <a:t>Monterrey</a:t>
              </a:r>
            </a:p>
            <a:p>
              <a:pPr algn="ctr"/>
              <a:endParaRPr lang="es-MX" sz="2000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</a:endParaRPr>
            </a:p>
            <a:p>
              <a:pPr algn="ctr"/>
              <a:endParaRPr lang="es-MX" sz="2000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</a:endParaRPr>
            </a:p>
            <a:p>
              <a:pPr algn="ctr"/>
              <a:endParaRPr lang="es-MX" sz="2000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</a:endParaRPr>
            </a:p>
            <a:p>
              <a:pPr algn="ctr"/>
              <a:endParaRPr lang="es-MX" sz="2000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</a:endParaRPr>
            </a:p>
            <a:p>
              <a:pPr algn="ctr"/>
              <a:endParaRPr lang="es-MX" sz="2000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</a:endParaRPr>
            </a:p>
            <a:p>
              <a:pPr algn="ctr"/>
              <a:endParaRPr lang="es-MX" sz="2000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</a:endParaRPr>
            </a:p>
            <a:p>
              <a:pPr algn="ctr"/>
              <a:endParaRPr lang="es-MX" sz="2000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</a:endParaRPr>
            </a:p>
            <a:p>
              <a:pPr algn="ctr"/>
              <a:endParaRPr lang="es-MX" sz="2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endParaRPr>
            </a:p>
            <a:p>
              <a:pPr algn="ctr"/>
              <a:r>
                <a:rPr lang="es-MX" sz="2000" dirty="0"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</a:rPr>
                <a:t>Finalistas</a:t>
              </a:r>
              <a:endParaRPr lang="en-US" sz="2000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endParaRPr>
            </a:p>
          </p:txBody>
        </p:sp>
        <p:pic>
          <p:nvPicPr>
            <p:cNvPr id="44" name="Imagen 43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942392" y="2975612"/>
              <a:ext cx="1071562" cy="1071562"/>
            </a:xfrm>
            <a:prstGeom prst="rect">
              <a:avLst/>
            </a:prstGeom>
            <a:ln>
              <a:solidFill>
                <a:srgbClr val="054A98"/>
              </a:solidFill>
            </a:ln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1414</Words>
  <Application>Microsoft Office PowerPoint</Application>
  <PresentationFormat>Panorámica</PresentationFormat>
  <Paragraphs>185</Paragraphs>
  <Slides>10</Slides>
  <Notes>10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7" baseType="lpstr">
      <vt:lpstr>Wingdings</vt:lpstr>
      <vt:lpstr>Quattrocento Sans</vt:lpstr>
      <vt:lpstr>Mistral</vt:lpstr>
      <vt:lpstr>Agency FB</vt:lpstr>
      <vt:lpstr>Arial</vt:lpstr>
      <vt:lpstr>Calibri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Cosme Ernesto Santiesteban Toca</dc:creator>
  <cp:lastModifiedBy>Cosme E. Santiesteban Toca</cp:lastModifiedBy>
  <cp:revision>289</cp:revision>
  <dcterms:created xsi:type="dcterms:W3CDTF">2019-10-25T01:32:00Z</dcterms:created>
  <dcterms:modified xsi:type="dcterms:W3CDTF">2025-04-11T05:57:41Z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2058-12.2.0.13431</vt:lpwstr>
  </property>
  <property fmtid="{D5CDD505-2E9C-101B-9397-08002B2CF9AE}" pid="3" name="ICV">
    <vt:lpwstr>206CED37769348FAB1F79F499F2559A1_12</vt:lpwstr>
  </property>
</Properties>
</file>